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78" r:id="rId4"/>
    <p:sldId id="280" r:id="rId5"/>
    <p:sldId id="279" r:id="rId6"/>
    <p:sldId id="281" r:id="rId7"/>
    <p:sldId id="282" r:id="rId8"/>
    <p:sldId id="283" r:id="rId9"/>
    <p:sldId id="284" r:id="rId10"/>
    <p:sldId id="285" r:id="rId11"/>
    <p:sldId id="286" r:id="rId12"/>
    <p:sldId id="262" r:id="rId13"/>
    <p:sldId id="263" r:id="rId14"/>
    <p:sldId id="287" r:id="rId15"/>
    <p:sldId id="288" r:id="rId16"/>
    <p:sldId id="258" r:id="rId17"/>
    <p:sldId id="261" r:id="rId18"/>
    <p:sldId id="266" r:id="rId19"/>
    <p:sldId id="264" r:id="rId20"/>
    <p:sldId id="265" r:id="rId21"/>
    <p:sldId id="267" r:id="rId22"/>
    <p:sldId id="268" r:id="rId23"/>
    <p:sldId id="290" r:id="rId24"/>
    <p:sldId id="289" r:id="rId25"/>
    <p:sldId id="291" r:id="rId26"/>
    <p:sldId id="292" r:id="rId27"/>
    <p:sldId id="293" r:id="rId28"/>
    <p:sldId id="257" r:id="rId29"/>
    <p:sldId id="270" r:id="rId30"/>
    <p:sldId id="269" r:id="rId31"/>
    <p:sldId id="272" r:id="rId32"/>
    <p:sldId id="271" r:id="rId33"/>
    <p:sldId id="273" r:id="rId34"/>
    <p:sldId id="274" r:id="rId35"/>
    <p:sldId id="275" r:id="rId36"/>
    <p:sldId id="276" r:id="rId37"/>
    <p:sldId id="277" r:id="rId38"/>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35" autoAdjust="0"/>
    <p:restoredTop sz="94660"/>
  </p:normalViewPr>
  <p:slideViewPr>
    <p:cSldViewPr snapToGrid="0">
      <p:cViewPr varScale="1">
        <p:scale>
          <a:sx n="67" d="100"/>
          <a:sy n="67" d="100"/>
        </p:scale>
        <p:origin x="640"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19377E8-61C9-4BE0-AD9E-0BBF0D2D9513}"/>
              </a:ext>
            </a:extLst>
          </p:cNvPr>
          <p:cNvSpPr>
            <a:spLocks noGrp="1"/>
          </p:cNvSpPr>
          <p:nvPr>
            <p:ph type="ctrTitle"/>
          </p:nvPr>
        </p:nvSpPr>
        <p:spPr>
          <a:xfrm>
            <a:off x="1524000" y="1122363"/>
            <a:ext cx="9144000" cy="2387600"/>
          </a:xfrm>
        </p:spPr>
        <p:txBody>
          <a:bodyPr anchor="b"/>
          <a:lstStyle>
            <a:lvl1pPr algn="ctr">
              <a:defRPr sz="6000"/>
            </a:lvl1pPr>
          </a:lstStyle>
          <a:p>
            <a:r>
              <a:rPr lang="uk-UA"/>
              <a:t>Клацніть, щоб редагувати стиль зразка заголовка</a:t>
            </a:r>
          </a:p>
        </p:txBody>
      </p:sp>
      <p:sp>
        <p:nvSpPr>
          <p:cNvPr id="3" name="Підзаголовок 2">
            <a:extLst>
              <a:ext uri="{FF2B5EF4-FFF2-40B4-BE49-F238E27FC236}">
                <a16:creationId xmlns:a16="http://schemas.microsoft.com/office/drawing/2014/main" id="{3688CC60-A2BC-4A10-95E4-1087A4672AA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uk-UA"/>
              <a:t>Клацніть, щоб редагувати стиль зразка підзаголовка</a:t>
            </a:r>
          </a:p>
        </p:txBody>
      </p:sp>
      <p:sp>
        <p:nvSpPr>
          <p:cNvPr id="4" name="Місце для дати 3">
            <a:extLst>
              <a:ext uri="{FF2B5EF4-FFF2-40B4-BE49-F238E27FC236}">
                <a16:creationId xmlns:a16="http://schemas.microsoft.com/office/drawing/2014/main" id="{84B84E3A-E530-4B13-9ADA-DD6D49C98A37}"/>
              </a:ext>
            </a:extLst>
          </p:cNvPr>
          <p:cNvSpPr>
            <a:spLocks noGrp="1"/>
          </p:cNvSpPr>
          <p:nvPr>
            <p:ph type="dt" sz="half" idx="10"/>
          </p:nvPr>
        </p:nvSpPr>
        <p:spPr/>
        <p:txBody>
          <a:bodyPr/>
          <a:lstStyle/>
          <a:p>
            <a:fld id="{25025202-FBEA-4932-B063-35CEAF891194}" type="datetimeFigureOut">
              <a:rPr lang="uk-UA" smtClean="0"/>
              <a:t>28.02.2022</a:t>
            </a:fld>
            <a:endParaRPr lang="uk-UA"/>
          </a:p>
        </p:txBody>
      </p:sp>
      <p:sp>
        <p:nvSpPr>
          <p:cNvPr id="5" name="Місце для нижнього колонтитула 4">
            <a:extLst>
              <a:ext uri="{FF2B5EF4-FFF2-40B4-BE49-F238E27FC236}">
                <a16:creationId xmlns:a16="http://schemas.microsoft.com/office/drawing/2014/main" id="{B4377E06-81B0-408D-A121-D33C61DD5235}"/>
              </a:ext>
            </a:extLst>
          </p:cNvPr>
          <p:cNvSpPr>
            <a:spLocks noGrp="1"/>
          </p:cNvSpPr>
          <p:nvPr>
            <p:ph type="ftr" sz="quarter" idx="11"/>
          </p:nvPr>
        </p:nvSpPr>
        <p:spPr/>
        <p:txBody>
          <a:bodyPr/>
          <a:lstStyle/>
          <a:p>
            <a:endParaRPr lang="uk-UA"/>
          </a:p>
        </p:txBody>
      </p:sp>
      <p:sp>
        <p:nvSpPr>
          <p:cNvPr id="6" name="Місце для номера слайда 5">
            <a:extLst>
              <a:ext uri="{FF2B5EF4-FFF2-40B4-BE49-F238E27FC236}">
                <a16:creationId xmlns:a16="http://schemas.microsoft.com/office/drawing/2014/main" id="{0D758B7C-D46F-4183-98B6-6154E667B58F}"/>
              </a:ext>
            </a:extLst>
          </p:cNvPr>
          <p:cNvSpPr>
            <a:spLocks noGrp="1"/>
          </p:cNvSpPr>
          <p:nvPr>
            <p:ph type="sldNum" sz="quarter" idx="12"/>
          </p:nvPr>
        </p:nvSpPr>
        <p:spPr/>
        <p:txBody>
          <a:bodyPr/>
          <a:lstStyle/>
          <a:p>
            <a:fld id="{18814604-3C35-4C36-8D83-1306AB3C4BE7}" type="slidenum">
              <a:rPr lang="uk-UA" smtClean="0"/>
              <a:t>‹№›</a:t>
            </a:fld>
            <a:endParaRPr lang="uk-UA"/>
          </a:p>
        </p:txBody>
      </p:sp>
    </p:spTree>
    <p:extLst>
      <p:ext uri="{BB962C8B-B14F-4D97-AF65-F5344CB8AC3E}">
        <p14:creationId xmlns:p14="http://schemas.microsoft.com/office/powerpoint/2010/main" val="33105940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A979D3E-27EE-47DA-BE39-05F97B0F9DB8}"/>
              </a:ext>
            </a:extLst>
          </p:cNvPr>
          <p:cNvSpPr>
            <a:spLocks noGrp="1"/>
          </p:cNvSpPr>
          <p:nvPr>
            <p:ph type="title"/>
          </p:nvPr>
        </p:nvSpPr>
        <p:spPr/>
        <p:txBody>
          <a:bodyPr/>
          <a:lstStyle/>
          <a:p>
            <a:r>
              <a:rPr lang="uk-UA"/>
              <a:t>Клацніть, щоб редагувати стиль зразка заголовка</a:t>
            </a:r>
          </a:p>
        </p:txBody>
      </p:sp>
      <p:sp>
        <p:nvSpPr>
          <p:cNvPr id="3" name="Місце для вертикального тексту 2">
            <a:extLst>
              <a:ext uri="{FF2B5EF4-FFF2-40B4-BE49-F238E27FC236}">
                <a16:creationId xmlns:a16="http://schemas.microsoft.com/office/drawing/2014/main" id="{88E94D82-AA62-479A-8809-737FD371ECF6}"/>
              </a:ext>
            </a:extLst>
          </p:cNvPr>
          <p:cNvSpPr>
            <a:spLocks noGrp="1"/>
          </p:cNvSpPr>
          <p:nvPr>
            <p:ph type="body" orient="vert" idx="1"/>
          </p:nvPr>
        </p:nvSpPr>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a:extLst>
              <a:ext uri="{FF2B5EF4-FFF2-40B4-BE49-F238E27FC236}">
                <a16:creationId xmlns:a16="http://schemas.microsoft.com/office/drawing/2014/main" id="{7B275D31-CE66-4A16-B7F5-94CF75B7907D}"/>
              </a:ext>
            </a:extLst>
          </p:cNvPr>
          <p:cNvSpPr>
            <a:spLocks noGrp="1"/>
          </p:cNvSpPr>
          <p:nvPr>
            <p:ph type="dt" sz="half" idx="10"/>
          </p:nvPr>
        </p:nvSpPr>
        <p:spPr/>
        <p:txBody>
          <a:bodyPr/>
          <a:lstStyle/>
          <a:p>
            <a:fld id="{25025202-FBEA-4932-B063-35CEAF891194}" type="datetimeFigureOut">
              <a:rPr lang="uk-UA" smtClean="0"/>
              <a:t>28.02.2022</a:t>
            </a:fld>
            <a:endParaRPr lang="uk-UA"/>
          </a:p>
        </p:txBody>
      </p:sp>
      <p:sp>
        <p:nvSpPr>
          <p:cNvPr id="5" name="Місце для нижнього колонтитула 4">
            <a:extLst>
              <a:ext uri="{FF2B5EF4-FFF2-40B4-BE49-F238E27FC236}">
                <a16:creationId xmlns:a16="http://schemas.microsoft.com/office/drawing/2014/main" id="{CB047F17-EDD5-4624-8303-1797254B4462}"/>
              </a:ext>
            </a:extLst>
          </p:cNvPr>
          <p:cNvSpPr>
            <a:spLocks noGrp="1"/>
          </p:cNvSpPr>
          <p:nvPr>
            <p:ph type="ftr" sz="quarter" idx="11"/>
          </p:nvPr>
        </p:nvSpPr>
        <p:spPr/>
        <p:txBody>
          <a:bodyPr/>
          <a:lstStyle/>
          <a:p>
            <a:endParaRPr lang="uk-UA"/>
          </a:p>
        </p:txBody>
      </p:sp>
      <p:sp>
        <p:nvSpPr>
          <p:cNvPr id="6" name="Місце для номера слайда 5">
            <a:extLst>
              <a:ext uri="{FF2B5EF4-FFF2-40B4-BE49-F238E27FC236}">
                <a16:creationId xmlns:a16="http://schemas.microsoft.com/office/drawing/2014/main" id="{370A8E47-6120-4829-AABE-999FB1D50754}"/>
              </a:ext>
            </a:extLst>
          </p:cNvPr>
          <p:cNvSpPr>
            <a:spLocks noGrp="1"/>
          </p:cNvSpPr>
          <p:nvPr>
            <p:ph type="sldNum" sz="quarter" idx="12"/>
          </p:nvPr>
        </p:nvSpPr>
        <p:spPr/>
        <p:txBody>
          <a:bodyPr/>
          <a:lstStyle/>
          <a:p>
            <a:fld id="{18814604-3C35-4C36-8D83-1306AB3C4BE7}" type="slidenum">
              <a:rPr lang="uk-UA" smtClean="0"/>
              <a:t>‹№›</a:t>
            </a:fld>
            <a:endParaRPr lang="uk-UA"/>
          </a:p>
        </p:txBody>
      </p:sp>
    </p:spTree>
    <p:extLst>
      <p:ext uri="{BB962C8B-B14F-4D97-AF65-F5344CB8AC3E}">
        <p14:creationId xmlns:p14="http://schemas.microsoft.com/office/powerpoint/2010/main" val="1707382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Вертикальний заголовок 1">
            <a:extLst>
              <a:ext uri="{FF2B5EF4-FFF2-40B4-BE49-F238E27FC236}">
                <a16:creationId xmlns:a16="http://schemas.microsoft.com/office/drawing/2014/main" id="{84292F1F-6B3A-45F5-B4C0-0E14EFFA8A23}"/>
              </a:ext>
            </a:extLst>
          </p:cNvPr>
          <p:cNvSpPr>
            <a:spLocks noGrp="1"/>
          </p:cNvSpPr>
          <p:nvPr>
            <p:ph type="title" orient="vert"/>
          </p:nvPr>
        </p:nvSpPr>
        <p:spPr>
          <a:xfrm>
            <a:off x="8724900" y="365125"/>
            <a:ext cx="2628900" cy="5811838"/>
          </a:xfrm>
        </p:spPr>
        <p:txBody>
          <a:bodyPr vert="eaVert"/>
          <a:lstStyle/>
          <a:p>
            <a:r>
              <a:rPr lang="uk-UA"/>
              <a:t>Клацніть, щоб редагувати стиль зразка заголовка</a:t>
            </a:r>
          </a:p>
        </p:txBody>
      </p:sp>
      <p:sp>
        <p:nvSpPr>
          <p:cNvPr id="3" name="Місце для вертикального тексту 2">
            <a:extLst>
              <a:ext uri="{FF2B5EF4-FFF2-40B4-BE49-F238E27FC236}">
                <a16:creationId xmlns:a16="http://schemas.microsoft.com/office/drawing/2014/main" id="{79E6609C-A719-4F27-85CC-26A90B7E801A}"/>
              </a:ext>
            </a:extLst>
          </p:cNvPr>
          <p:cNvSpPr>
            <a:spLocks noGrp="1"/>
          </p:cNvSpPr>
          <p:nvPr>
            <p:ph type="body" orient="vert" idx="1"/>
          </p:nvPr>
        </p:nvSpPr>
        <p:spPr>
          <a:xfrm>
            <a:off x="838200" y="365125"/>
            <a:ext cx="7734300" cy="5811838"/>
          </a:xfrm>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a:extLst>
              <a:ext uri="{FF2B5EF4-FFF2-40B4-BE49-F238E27FC236}">
                <a16:creationId xmlns:a16="http://schemas.microsoft.com/office/drawing/2014/main" id="{188A3155-9E77-40C7-AC14-88CC688B2D7F}"/>
              </a:ext>
            </a:extLst>
          </p:cNvPr>
          <p:cNvSpPr>
            <a:spLocks noGrp="1"/>
          </p:cNvSpPr>
          <p:nvPr>
            <p:ph type="dt" sz="half" idx="10"/>
          </p:nvPr>
        </p:nvSpPr>
        <p:spPr/>
        <p:txBody>
          <a:bodyPr/>
          <a:lstStyle/>
          <a:p>
            <a:fld id="{25025202-FBEA-4932-B063-35CEAF891194}" type="datetimeFigureOut">
              <a:rPr lang="uk-UA" smtClean="0"/>
              <a:t>28.02.2022</a:t>
            </a:fld>
            <a:endParaRPr lang="uk-UA"/>
          </a:p>
        </p:txBody>
      </p:sp>
      <p:sp>
        <p:nvSpPr>
          <p:cNvPr id="5" name="Місце для нижнього колонтитула 4">
            <a:extLst>
              <a:ext uri="{FF2B5EF4-FFF2-40B4-BE49-F238E27FC236}">
                <a16:creationId xmlns:a16="http://schemas.microsoft.com/office/drawing/2014/main" id="{DD30E68E-8074-4545-9F34-32E7C884ED73}"/>
              </a:ext>
            </a:extLst>
          </p:cNvPr>
          <p:cNvSpPr>
            <a:spLocks noGrp="1"/>
          </p:cNvSpPr>
          <p:nvPr>
            <p:ph type="ftr" sz="quarter" idx="11"/>
          </p:nvPr>
        </p:nvSpPr>
        <p:spPr/>
        <p:txBody>
          <a:bodyPr/>
          <a:lstStyle/>
          <a:p>
            <a:endParaRPr lang="uk-UA"/>
          </a:p>
        </p:txBody>
      </p:sp>
      <p:sp>
        <p:nvSpPr>
          <p:cNvPr id="6" name="Місце для номера слайда 5">
            <a:extLst>
              <a:ext uri="{FF2B5EF4-FFF2-40B4-BE49-F238E27FC236}">
                <a16:creationId xmlns:a16="http://schemas.microsoft.com/office/drawing/2014/main" id="{7ED5E9AD-1B59-4D7D-A4DB-59AE5AD4D503}"/>
              </a:ext>
            </a:extLst>
          </p:cNvPr>
          <p:cNvSpPr>
            <a:spLocks noGrp="1"/>
          </p:cNvSpPr>
          <p:nvPr>
            <p:ph type="sldNum" sz="quarter" idx="12"/>
          </p:nvPr>
        </p:nvSpPr>
        <p:spPr/>
        <p:txBody>
          <a:bodyPr/>
          <a:lstStyle/>
          <a:p>
            <a:fld id="{18814604-3C35-4C36-8D83-1306AB3C4BE7}" type="slidenum">
              <a:rPr lang="uk-UA" smtClean="0"/>
              <a:t>‹№›</a:t>
            </a:fld>
            <a:endParaRPr lang="uk-UA"/>
          </a:p>
        </p:txBody>
      </p:sp>
    </p:spTree>
    <p:extLst>
      <p:ext uri="{BB962C8B-B14F-4D97-AF65-F5344CB8AC3E}">
        <p14:creationId xmlns:p14="http://schemas.microsoft.com/office/powerpoint/2010/main" val="13343398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Назва та вмі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B5DBBF1-3549-4DBD-94F4-4DBF8FB4D1EC}"/>
              </a:ext>
            </a:extLst>
          </p:cNvPr>
          <p:cNvSpPr>
            <a:spLocks noGrp="1"/>
          </p:cNvSpPr>
          <p:nvPr>
            <p:ph type="title"/>
          </p:nvPr>
        </p:nvSpPr>
        <p:spPr/>
        <p:txBody>
          <a:bodyPr/>
          <a:lstStyle/>
          <a:p>
            <a:r>
              <a:rPr lang="uk-UA"/>
              <a:t>Клацніть, щоб редагувати стиль зразка заголовка</a:t>
            </a:r>
          </a:p>
        </p:txBody>
      </p:sp>
      <p:sp>
        <p:nvSpPr>
          <p:cNvPr id="3" name="Місце для вмісту 2">
            <a:extLst>
              <a:ext uri="{FF2B5EF4-FFF2-40B4-BE49-F238E27FC236}">
                <a16:creationId xmlns:a16="http://schemas.microsoft.com/office/drawing/2014/main" id="{9089678E-F0C7-47DE-9277-5D1B096916D9}"/>
              </a:ext>
            </a:extLst>
          </p:cNvPr>
          <p:cNvSpPr>
            <a:spLocks noGrp="1"/>
          </p:cNvSpPr>
          <p:nvPr>
            <p:ph idx="1"/>
          </p:nvPr>
        </p:nvSpPr>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a:extLst>
              <a:ext uri="{FF2B5EF4-FFF2-40B4-BE49-F238E27FC236}">
                <a16:creationId xmlns:a16="http://schemas.microsoft.com/office/drawing/2014/main" id="{45DB6C6A-F6CA-4833-99B4-60A51C33C8D4}"/>
              </a:ext>
            </a:extLst>
          </p:cNvPr>
          <p:cNvSpPr>
            <a:spLocks noGrp="1"/>
          </p:cNvSpPr>
          <p:nvPr>
            <p:ph type="dt" sz="half" idx="10"/>
          </p:nvPr>
        </p:nvSpPr>
        <p:spPr/>
        <p:txBody>
          <a:bodyPr/>
          <a:lstStyle/>
          <a:p>
            <a:fld id="{25025202-FBEA-4932-B063-35CEAF891194}" type="datetimeFigureOut">
              <a:rPr lang="uk-UA" smtClean="0"/>
              <a:t>28.02.2022</a:t>
            </a:fld>
            <a:endParaRPr lang="uk-UA"/>
          </a:p>
        </p:txBody>
      </p:sp>
      <p:sp>
        <p:nvSpPr>
          <p:cNvPr id="5" name="Місце для нижнього колонтитула 4">
            <a:extLst>
              <a:ext uri="{FF2B5EF4-FFF2-40B4-BE49-F238E27FC236}">
                <a16:creationId xmlns:a16="http://schemas.microsoft.com/office/drawing/2014/main" id="{56479786-84A2-47F7-A4BA-1E3C475CD412}"/>
              </a:ext>
            </a:extLst>
          </p:cNvPr>
          <p:cNvSpPr>
            <a:spLocks noGrp="1"/>
          </p:cNvSpPr>
          <p:nvPr>
            <p:ph type="ftr" sz="quarter" idx="11"/>
          </p:nvPr>
        </p:nvSpPr>
        <p:spPr/>
        <p:txBody>
          <a:bodyPr/>
          <a:lstStyle/>
          <a:p>
            <a:endParaRPr lang="uk-UA"/>
          </a:p>
        </p:txBody>
      </p:sp>
      <p:sp>
        <p:nvSpPr>
          <p:cNvPr id="6" name="Місце для номера слайда 5">
            <a:extLst>
              <a:ext uri="{FF2B5EF4-FFF2-40B4-BE49-F238E27FC236}">
                <a16:creationId xmlns:a16="http://schemas.microsoft.com/office/drawing/2014/main" id="{171AAC8E-3B23-49D0-82EB-3D967ACB9178}"/>
              </a:ext>
            </a:extLst>
          </p:cNvPr>
          <p:cNvSpPr>
            <a:spLocks noGrp="1"/>
          </p:cNvSpPr>
          <p:nvPr>
            <p:ph type="sldNum" sz="quarter" idx="12"/>
          </p:nvPr>
        </p:nvSpPr>
        <p:spPr/>
        <p:txBody>
          <a:bodyPr/>
          <a:lstStyle/>
          <a:p>
            <a:fld id="{18814604-3C35-4C36-8D83-1306AB3C4BE7}" type="slidenum">
              <a:rPr lang="uk-UA" smtClean="0"/>
              <a:t>‹№›</a:t>
            </a:fld>
            <a:endParaRPr lang="uk-UA"/>
          </a:p>
        </p:txBody>
      </p:sp>
    </p:spTree>
    <p:extLst>
      <p:ext uri="{BB962C8B-B14F-4D97-AF65-F5344CB8AC3E}">
        <p14:creationId xmlns:p14="http://schemas.microsoft.com/office/powerpoint/2010/main" val="188612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Назва розділу">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67B4458-09AF-4844-A722-2FEB72643146}"/>
              </a:ext>
            </a:extLst>
          </p:cNvPr>
          <p:cNvSpPr>
            <a:spLocks noGrp="1"/>
          </p:cNvSpPr>
          <p:nvPr>
            <p:ph type="title"/>
          </p:nvPr>
        </p:nvSpPr>
        <p:spPr>
          <a:xfrm>
            <a:off x="831850" y="1709738"/>
            <a:ext cx="10515600" cy="2852737"/>
          </a:xfrm>
        </p:spPr>
        <p:txBody>
          <a:bodyPr anchor="b"/>
          <a:lstStyle>
            <a:lvl1pPr>
              <a:defRPr sz="6000"/>
            </a:lvl1pPr>
          </a:lstStyle>
          <a:p>
            <a:r>
              <a:rPr lang="uk-UA"/>
              <a:t>Клацніть, щоб редагувати стиль зразка заголовка</a:t>
            </a:r>
          </a:p>
        </p:txBody>
      </p:sp>
      <p:sp>
        <p:nvSpPr>
          <p:cNvPr id="3" name="Місце для тексту 2">
            <a:extLst>
              <a:ext uri="{FF2B5EF4-FFF2-40B4-BE49-F238E27FC236}">
                <a16:creationId xmlns:a16="http://schemas.microsoft.com/office/drawing/2014/main" id="{DA284E53-C9CB-418B-AF9B-F0275C0F142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uk-UA"/>
              <a:t>Клацніть, щоб відредагувати стилі зразків тексту</a:t>
            </a:r>
          </a:p>
        </p:txBody>
      </p:sp>
      <p:sp>
        <p:nvSpPr>
          <p:cNvPr id="4" name="Місце для дати 3">
            <a:extLst>
              <a:ext uri="{FF2B5EF4-FFF2-40B4-BE49-F238E27FC236}">
                <a16:creationId xmlns:a16="http://schemas.microsoft.com/office/drawing/2014/main" id="{C4D70E85-6F82-4566-807D-D16581AA72E5}"/>
              </a:ext>
            </a:extLst>
          </p:cNvPr>
          <p:cNvSpPr>
            <a:spLocks noGrp="1"/>
          </p:cNvSpPr>
          <p:nvPr>
            <p:ph type="dt" sz="half" idx="10"/>
          </p:nvPr>
        </p:nvSpPr>
        <p:spPr/>
        <p:txBody>
          <a:bodyPr/>
          <a:lstStyle/>
          <a:p>
            <a:fld id="{25025202-FBEA-4932-B063-35CEAF891194}" type="datetimeFigureOut">
              <a:rPr lang="uk-UA" smtClean="0"/>
              <a:t>28.02.2022</a:t>
            </a:fld>
            <a:endParaRPr lang="uk-UA"/>
          </a:p>
        </p:txBody>
      </p:sp>
      <p:sp>
        <p:nvSpPr>
          <p:cNvPr id="5" name="Місце для нижнього колонтитула 4">
            <a:extLst>
              <a:ext uri="{FF2B5EF4-FFF2-40B4-BE49-F238E27FC236}">
                <a16:creationId xmlns:a16="http://schemas.microsoft.com/office/drawing/2014/main" id="{03B9178A-2B1D-4D48-8C3F-61F49ADBDE83}"/>
              </a:ext>
            </a:extLst>
          </p:cNvPr>
          <p:cNvSpPr>
            <a:spLocks noGrp="1"/>
          </p:cNvSpPr>
          <p:nvPr>
            <p:ph type="ftr" sz="quarter" idx="11"/>
          </p:nvPr>
        </p:nvSpPr>
        <p:spPr/>
        <p:txBody>
          <a:bodyPr/>
          <a:lstStyle/>
          <a:p>
            <a:endParaRPr lang="uk-UA"/>
          </a:p>
        </p:txBody>
      </p:sp>
      <p:sp>
        <p:nvSpPr>
          <p:cNvPr id="6" name="Місце для номера слайда 5">
            <a:extLst>
              <a:ext uri="{FF2B5EF4-FFF2-40B4-BE49-F238E27FC236}">
                <a16:creationId xmlns:a16="http://schemas.microsoft.com/office/drawing/2014/main" id="{53CD21A6-AC52-4688-9FB8-B33D49F35061}"/>
              </a:ext>
            </a:extLst>
          </p:cNvPr>
          <p:cNvSpPr>
            <a:spLocks noGrp="1"/>
          </p:cNvSpPr>
          <p:nvPr>
            <p:ph type="sldNum" sz="quarter" idx="12"/>
          </p:nvPr>
        </p:nvSpPr>
        <p:spPr/>
        <p:txBody>
          <a:bodyPr/>
          <a:lstStyle/>
          <a:p>
            <a:fld id="{18814604-3C35-4C36-8D83-1306AB3C4BE7}" type="slidenum">
              <a:rPr lang="uk-UA" smtClean="0"/>
              <a:t>‹№›</a:t>
            </a:fld>
            <a:endParaRPr lang="uk-UA"/>
          </a:p>
        </p:txBody>
      </p:sp>
    </p:spTree>
    <p:extLst>
      <p:ext uri="{BB962C8B-B14F-4D97-AF65-F5344CB8AC3E}">
        <p14:creationId xmlns:p14="http://schemas.microsoft.com/office/powerpoint/2010/main" val="25578801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1FC212F-3926-4418-838B-9B790BB15854}"/>
              </a:ext>
            </a:extLst>
          </p:cNvPr>
          <p:cNvSpPr>
            <a:spLocks noGrp="1"/>
          </p:cNvSpPr>
          <p:nvPr>
            <p:ph type="title"/>
          </p:nvPr>
        </p:nvSpPr>
        <p:spPr/>
        <p:txBody>
          <a:bodyPr/>
          <a:lstStyle/>
          <a:p>
            <a:r>
              <a:rPr lang="uk-UA"/>
              <a:t>Клацніть, щоб редагувати стиль зразка заголовка</a:t>
            </a:r>
          </a:p>
        </p:txBody>
      </p:sp>
      <p:sp>
        <p:nvSpPr>
          <p:cNvPr id="3" name="Місце для вмісту 2">
            <a:extLst>
              <a:ext uri="{FF2B5EF4-FFF2-40B4-BE49-F238E27FC236}">
                <a16:creationId xmlns:a16="http://schemas.microsoft.com/office/drawing/2014/main" id="{A5156652-60F7-4CB8-B649-0DB211AAB343}"/>
              </a:ext>
            </a:extLst>
          </p:cNvPr>
          <p:cNvSpPr>
            <a:spLocks noGrp="1"/>
          </p:cNvSpPr>
          <p:nvPr>
            <p:ph sz="half" idx="1"/>
          </p:nvPr>
        </p:nvSpPr>
        <p:spPr>
          <a:xfrm>
            <a:off x="838200" y="1825625"/>
            <a:ext cx="5181600" cy="4351338"/>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вмісту 3">
            <a:extLst>
              <a:ext uri="{FF2B5EF4-FFF2-40B4-BE49-F238E27FC236}">
                <a16:creationId xmlns:a16="http://schemas.microsoft.com/office/drawing/2014/main" id="{AAD040A9-7B4D-4A12-9C4A-F2272A9FC67C}"/>
              </a:ext>
            </a:extLst>
          </p:cNvPr>
          <p:cNvSpPr>
            <a:spLocks noGrp="1"/>
          </p:cNvSpPr>
          <p:nvPr>
            <p:ph sz="half" idx="2"/>
          </p:nvPr>
        </p:nvSpPr>
        <p:spPr>
          <a:xfrm>
            <a:off x="6172200" y="1825625"/>
            <a:ext cx="5181600" cy="4351338"/>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5" name="Місце для дати 4">
            <a:extLst>
              <a:ext uri="{FF2B5EF4-FFF2-40B4-BE49-F238E27FC236}">
                <a16:creationId xmlns:a16="http://schemas.microsoft.com/office/drawing/2014/main" id="{D2250A4D-4140-478A-BB85-92BA42EC0124}"/>
              </a:ext>
            </a:extLst>
          </p:cNvPr>
          <p:cNvSpPr>
            <a:spLocks noGrp="1"/>
          </p:cNvSpPr>
          <p:nvPr>
            <p:ph type="dt" sz="half" idx="10"/>
          </p:nvPr>
        </p:nvSpPr>
        <p:spPr/>
        <p:txBody>
          <a:bodyPr/>
          <a:lstStyle/>
          <a:p>
            <a:fld id="{25025202-FBEA-4932-B063-35CEAF891194}" type="datetimeFigureOut">
              <a:rPr lang="uk-UA" smtClean="0"/>
              <a:t>28.02.2022</a:t>
            </a:fld>
            <a:endParaRPr lang="uk-UA"/>
          </a:p>
        </p:txBody>
      </p:sp>
      <p:sp>
        <p:nvSpPr>
          <p:cNvPr id="6" name="Місце для нижнього колонтитула 5">
            <a:extLst>
              <a:ext uri="{FF2B5EF4-FFF2-40B4-BE49-F238E27FC236}">
                <a16:creationId xmlns:a16="http://schemas.microsoft.com/office/drawing/2014/main" id="{5688A715-F40D-485E-A4AE-8E7BA20707C9}"/>
              </a:ext>
            </a:extLst>
          </p:cNvPr>
          <p:cNvSpPr>
            <a:spLocks noGrp="1"/>
          </p:cNvSpPr>
          <p:nvPr>
            <p:ph type="ftr" sz="quarter" idx="11"/>
          </p:nvPr>
        </p:nvSpPr>
        <p:spPr/>
        <p:txBody>
          <a:bodyPr/>
          <a:lstStyle/>
          <a:p>
            <a:endParaRPr lang="uk-UA"/>
          </a:p>
        </p:txBody>
      </p:sp>
      <p:sp>
        <p:nvSpPr>
          <p:cNvPr id="7" name="Місце для номера слайда 6">
            <a:extLst>
              <a:ext uri="{FF2B5EF4-FFF2-40B4-BE49-F238E27FC236}">
                <a16:creationId xmlns:a16="http://schemas.microsoft.com/office/drawing/2014/main" id="{E9BF1BFC-1E3F-4102-B004-19BC5CAAEFAF}"/>
              </a:ext>
            </a:extLst>
          </p:cNvPr>
          <p:cNvSpPr>
            <a:spLocks noGrp="1"/>
          </p:cNvSpPr>
          <p:nvPr>
            <p:ph type="sldNum" sz="quarter" idx="12"/>
          </p:nvPr>
        </p:nvSpPr>
        <p:spPr/>
        <p:txBody>
          <a:bodyPr/>
          <a:lstStyle/>
          <a:p>
            <a:fld id="{18814604-3C35-4C36-8D83-1306AB3C4BE7}" type="slidenum">
              <a:rPr lang="uk-UA" smtClean="0"/>
              <a:t>‹№›</a:t>
            </a:fld>
            <a:endParaRPr lang="uk-UA"/>
          </a:p>
        </p:txBody>
      </p:sp>
    </p:spTree>
    <p:extLst>
      <p:ext uri="{BB962C8B-B14F-4D97-AF65-F5344CB8AC3E}">
        <p14:creationId xmlns:p14="http://schemas.microsoft.com/office/powerpoint/2010/main" val="16101397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C6DD8DF-8F72-4FAD-B420-F246807AE7D2}"/>
              </a:ext>
            </a:extLst>
          </p:cNvPr>
          <p:cNvSpPr>
            <a:spLocks noGrp="1"/>
          </p:cNvSpPr>
          <p:nvPr>
            <p:ph type="title"/>
          </p:nvPr>
        </p:nvSpPr>
        <p:spPr>
          <a:xfrm>
            <a:off x="839788" y="365125"/>
            <a:ext cx="10515600" cy="1325563"/>
          </a:xfrm>
        </p:spPr>
        <p:txBody>
          <a:bodyPr/>
          <a:lstStyle/>
          <a:p>
            <a:r>
              <a:rPr lang="uk-UA"/>
              <a:t>Клацніть, щоб редагувати стиль зразка заголовка</a:t>
            </a:r>
          </a:p>
        </p:txBody>
      </p:sp>
      <p:sp>
        <p:nvSpPr>
          <p:cNvPr id="3" name="Місце для тексту 2">
            <a:extLst>
              <a:ext uri="{FF2B5EF4-FFF2-40B4-BE49-F238E27FC236}">
                <a16:creationId xmlns:a16="http://schemas.microsoft.com/office/drawing/2014/main" id="{58FBF1BE-E807-4A7C-9160-3E8E96F9E53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4" name="Місце для вмісту 3">
            <a:extLst>
              <a:ext uri="{FF2B5EF4-FFF2-40B4-BE49-F238E27FC236}">
                <a16:creationId xmlns:a16="http://schemas.microsoft.com/office/drawing/2014/main" id="{43CD87CD-A14D-4DBD-998B-285BDA344E36}"/>
              </a:ext>
            </a:extLst>
          </p:cNvPr>
          <p:cNvSpPr>
            <a:spLocks noGrp="1"/>
          </p:cNvSpPr>
          <p:nvPr>
            <p:ph sz="half" idx="2"/>
          </p:nvPr>
        </p:nvSpPr>
        <p:spPr>
          <a:xfrm>
            <a:off x="839788" y="2505075"/>
            <a:ext cx="5157787" cy="3684588"/>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5" name="Місце для тексту 4">
            <a:extLst>
              <a:ext uri="{FF2B5EF4-FFF2-40B4-BE49-F238E27FC236}">
                <a16:creationId xmlns:a16="http://schemas.microsoft.com/office/drawing/2014/main" id="{F1D0EB47-DBB3-44D0-A64B-BC71F9C1B70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6" name="Місце для вмісту 5">
            <a:extLst>
              <a:ext uri="{FF2B5EF4-FFF2-40B4-BE49-F238E27FC236}">
                <a16:creationId xmlns:a16="http://schemas.microsoft.com/office/drawing/2014/main" id="{BEE46461-98F6-47F3-9E70-86EF3CD229F3}"/>
              </a:ext>
            </a:extLst>
          </p:cNvPr>
          <p:cNvSpPr>
            <a:spLocks noGrp="1"/>
          </p:cNvSpPr>
          <p:nvPr>
            <p:ph sz="quarter" idx="4"/>
          </p:nvPr>
        </p:nvSpPr>
        <p:spPr>
          <a:xfrm>
            <a:off x="6172200" y="2505075"/>
            <a:ext cx="5183188" cy="3684588"/>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7" name="Місце для дати 6">
            <a:extLst>
              <a:ext uri="{FF2B5EF4-FFF2-40B4-BE49-F238E27FC236}">
                <a16:creationId xmlns:a16="http://schemas.microsoft.com/office/drawing/2014/main" id="{6EC3D427-55FA-409D-BA34-AADEB198B2F7}"/>
              </a:ext>
            </a:extLst>
          </p:cNvPr>
          <p:cNvSpPr>
            <a:spLocks noGrp="1"/>
          </p:cNvSpPr>
          <p:nvPr>
            <p:ph type="dt" sz="half" idx="10"/>
          </p:nvPr>
        </p:nvSpPr>
        <p:spPr/>
        <p:txBody>
          <a:bodyPr/>
          <a:lstStyle/>
          <a:p>
            <a:fld id="{25025202-FBEA-4932-B063-35CEAF891194}" type="datetimeFigureOut">
              <a:rPr lang="uk-UA" smtClean="0"/>
              <a:t>28.02.2022</a:t>
            </a:fld>
            <a:endParaRPr lang="uk-UA"/>
          </a:p>
        </p:txBody>
      </p:sp>
      <p:sp>
        <p:nvSpPr>
          <p:cNvPr id="8" name="Місце для нижнього колонтитула 7">
            <a:extLst>
              <a:ext uri="{FF2B5EF4-FFF2-40B4-BE49-F238E27FC236}">
                <a16:creationId xmlns:a16="http://schemas.microsoft.com/office/drawing/2014/main" id="{39D91C8C-0D99-4F3E-9791-CF61AB4B2566}"/>
              </a:ext>
            </a:extLst>
          </p:cNvPr>
          <p:cNvSpPr>
            <a:spLocks noGrp="1"/>
          </p:cNvSpPr>
          <p:nvPr>
            <p:ph type="ftr" sz="quarter" idx="11"/>
          </p:nvPr>
        </p:nvSpPr>
        <p:spPr/>
        <p:txBody>
          <a:bodyPr/>
          <a:lstStyle/>
          <a:p>
            <a:endParaRPr lang="uk-UA"/>
          </a:p>
        </p:txBody>
      </p:sp>
      <p:sp>
        <p:nvSpPr>
          <p:cNvPr id="9" name="Місце для номера слайда 8">
            <a:extLst>
              <a:ext uri="{FF2B5EF4-FFF2-40B4-BE49-F238E27FC236}">
                <a16:creationId xmlns:a16="http://schemas.microsoft.com/office/drawing/2014/main" id="{42C1D3AC-C86D-4F35-8DDC-83121AA7684B}"/>
              </a:ext>
            </a:extLst>
          </p:cNvPr>
          <p:cNvSpPr>
            <a:spLocks noGrp="1"/>
          </p:cNvSpPr>
          <p:nvPr>
            <p:ph type="sldNum" sz="quarter" idx="12"/>
          </p:nvPr>
        </p:nvSpPr>
        <p:spPr/>
        <p:txBody>
          <a:bodyPr/>
          <a:lstStyle/>
          <a:p>
            <a:fld id="{18814604-3C35-4C36-8D83-1306AB3C4BE7}" type="slidenum">
              <a:rPr lang="uk-UA" smtClean="0"/>
              <a:t>‹№›</a:t>
            </a:fld>
            <a:endParaRPr lang="uk-UA"/>
          </a:p>
        </p:txBody>
      </p:sp>
    </p:spTree>
    <p:extLst>
      <p:ext uri="{BB962C8B-B14F-4D97-AF65-F5344CB8AC3E}">
        <p14:creationId xmlns:p14="http://schemas.microsoft.com/office/powerpoint/2010/main" val="1200347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7ED9EB4-E80C-44A2-BA9A-BB8EA186342B}"/>
              </a:ext>
            </a:extLst>
          </p:cNvPr>
          <p:cNvSpPr>
            <a:spLocks noGrp="1"/>
          </p:cNvSpPr>
          <p:nvPr>
            <p:ph type="title"/>
          </p:nvPr>
        </p:nvSpPr>
        <p:spPr/>
        <p:txBody>
          <a:bodyPr/>
          <a:lstStyle/>
          <a:p>
            <a:r>
              <a:rPr lang="uk-UA"/>
              <a:t>Клацніть, щоб редагувати стиль зразка заголовка</a:t>
            </a:r>
          </a:p>
        </p:txBody>
      </p:sp>
      <p:sp>
        <p:nvSpPr>
          <p:cNvPr id="3" name="Місце для дати 2">
            <a:extLst>
              <a:ext uri="{FF2B5EF4-FFF2-40B4-BE49-F238E27FC236}">
                <a16:creationId xmlns:a16="http://schemas.microsoft.com/office/drawing/2014/main" id="{9DC63CC1-BC3B-4C8E-816B-8346E82AF87C}"/>
              </a:ext>
            </a:extLst>
          </p:cNvPr>
          <p:cNvSpPr>
            <a:spLocks noGrp="1"/>
          </p:cNvSpPr>
          <p:nvPr>
            <p:ph type="dt" sz="half" idx="10"/>
          </p:nvPr>
        </p:nvSpPr>
        <p:spPr/>
        <p:txBody>
          <a:bodyPr/>
          <a:lstStyle/>
          <a:p>
            <a:fld id="{25025202-FBEA-4932-B063-35CEAF891194}" type="datetimeFigureOut">
              <a:rPr lang="uk-UA" smtClean="0"/>
              <a:t>28.02.2022</a:t>
            </a:fld>
            <a:endParaRPr lang="uk-UA"/>
          </a:p>
        </p:txBody>
      </p:sp>
      <p:sp>
        <p:nvSpPr>
          <p:cNvPr id="4" name="Місце для нижнього колонтитула 3">
            <a:extLst>
              <a:ext uri="{FF2B5EF4-FFF2-40B4-BE49-F238E27FC236}">
                <a16:creationId xmlns:a16="http://schemas.microsoft.com/office/drawing/2014/main" id="{118A3B2C-A168-44A4-9119-E08974BFE2A6}"/>
              </a:ext>
            </a:extLst>
          </p:cNvPr>
          <p:cNvSpPr>
            <a:spLocks noGrp="1"/>
          </p:cNvSpPr>
          <p:nvPr>
            <p:ph type="ftr" sz="quarter" idx="11"/>
          </p:nvPr>
        </p:nvSpPr>
        <p:spPr/>
        <p:txBody>
          <a:bodyPr/>
          <a:lstStyle/>
          <a:p>
            <a:endParaRPr lang="uk-UA"/>
          </a:p>
        </p:txBody>
      </p:sp>
      <p:sp>
        <p:nvSpPr>
          <p:cNvPr id="5" name="Місце для номера слайда 4">
            <a:extLst>
              <a:ext uri="{FF2B5EF4-FFF2-40B4-BE49-F238E27FC236}">
                <a16:creationId xmlns:a16="http://schemas.microsoft.com/office/drawing/2014/main" id="{F5949839-EC26-40D0-A84C-6D79F9D3E700}"/>
              </a:ext>
            </a:extLst>
          </p:cNvPr>
          <p:cNvSpPr>
            <a:spLocks noGrp="1"/>
          </p:cNvSpPr>
          <p:nvPr>
            <p:ph type="sldNum" sz="quarter" idx="12"/>
          </p:nvPr>
        </p:nvSpPr>
        <p:spPr/>
        <p:txBody>
          <a:bodyPr/>
          <a:lstStyle/>
          <a:p>
            <a:fld id="{18814604-3C35-4C36-8D83-1306AB3C4BE7}" type="slidenum">
              <a:rPr lang="uk-UA" smtClean="0"/>
              <a:t>‹№›</a:t>
            </a:fld>
            <a:endParaRPr lang="uk-UA"/>
          </a:p>
        </p:txBody>
      </p:sp>
    </p:spTree>
    <p:extLst>
      <p:ext uri="{BB962C8B-B14F-4D97-AF65-F5344CB8AC3E}">
        <p14:creationId xmlns:p14="http://schemas.microsoft.com/office/powerpoint/2010/main" val="113294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Місце для дати 1">
            <a:extLst>
              <a:ext uri="{FF2B5EF4-FFF2-40B4-BE49-F238E27FC236}">
                <a16:creationId xmlns:a16="http://schemas.microsoft.com/office/drawing/2014/main" id="{253F6EDD-3405-4CE6-88A4-1C01AA75C57B}"/>
              </a:ext>
            </a:extLst>
          </p:cNvPr>
          <p:cNvSpPr>
            <a:spLocks noGrp="1"/>
          </p:cNvSpPr>
          <p:nvPr>
            <p:ph type="dt" sz="half" idx="10"/>
          </p:nvPr>
        </p:nvSpPr>
        <p:spPr/>
        <p:txBody>
          <a:bodyPr/>
          <a:lstStyle/>
          <a:p>
            <a:fld id="{25025202-FBEA-4932-B063-35CEAF891194}" type="datetimeFigureOut">
              <a:rPr lang="uk-UA" smtClean="0"/>
              <a:t>28.02.2022</a:t>
            </a:fld>
            <a:endParaRPr lang="uk-UA"/>
          </a:p>
        </p:txBody>
      </p:sp>
      <p:sp>
        <p:nvSpPr>
          <p:cNvPr id="3" name="Місце для нижнього колонтитула 2">
            <a:extLst>
              <a:ext uri="{FF2B5EF4-FFF2-40B4-BE49-F238E27FC236}">
                <a16:creationId xmlns:a16="http://schemas.microsoft.com/office/drawing/2014/main" id="{D92881B4-AAE4-4E32-915D-C1F37E53CE21}"/>
              </a:ext>
            </a:extLst>
          </p:cNvPr>
          <p:cNvSpPr>
            <a:spLocks noGrp="1"/>
          </p:cNvSpPr>
          <p:nvPr>
            <p:ph type="ftr" sz="quarter" idx="11"/>
          </p:nvPr>
        </p:nvSpPr>
        <p:spPr/>
        <p:txBody>
          <a:bodyPr/>
          <a:lstStyle/>
          <a:p>
            <a:endParaRPr lang="uk-UA"/>
          </a:p>
        </p:txBody>
      </p:sp>
      <p:sp>
        <p:nvSpPr>
          <p:cNvPr id="4" name="Місце для номера слайда 3">
            <a:extLst>
              <a:ext uri="{FF2B5EF4-FFF2-40B4-BE49-F238E27FC236}">
                <a16:creationId xmlns:a16="http://schemas.microsoft.com/office/drawing/2014/main" id="{6D22DF07-4D4C-4E6A-B293-9602A22DFC77}"/>
              </a:ext>
            </a:extLst>
          </p:cNvPr>
          <p:cNvSpPr>
            <a:spLocks noGrp="1"/>
          </p:cNvSpPr>
          <p:nvPr>
            <p:ph type="sldNum" sz="quarter" idx="12"/>
          </p:nvPr>
        </p:nvSpPr>
        <p:spPr/>
        <p:txBody>
          <a:bodyPr/>
          <a:lstStyle/>
          <a:p>
            <a:fld id="{18814604-3C35-4C36-8D83-1306AB3C4BE7}" type="slidenum">
              <a:rPr lang="uk-UA" smtClean="0"/>
              <a:t>‹№›</a:t>
            </a:fld>
            <a:endParaRPr lang="uk-UA"/>
          </a:p>
        </p:txBody>
      </p:sp>
    </p:spTree>
    <p:extLst>
      <p:ext uri="{BB962C8B-B14F-4D97-AF65-F5344CB8AC3E}">
        <p14:creationId xmlns:p14="http://schemas.microsoft.com/office/powerpoint/2010/main" val="27315324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 підпис">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6D868D5-310B-4138-8B93-9F5067747487}"/>
              </a:ext>
            </a:extLst>
          </p:cNvPr>
          <p:cNvSpPr>
            <a:spLocks noGrp="1"/>
          </p:cNvSpPr>
          <p:nvPr>
            <p:ph type="title"/>
          </p:nvPr>
        </p:nvSpPr>
        <p:spPr>
          <a:xfrm>
            <a:off x="839788" y="457200"/>
            <a:ext cx="3932237" cy="1600200"/>
          </a:xfrm>
        </p:spPr>
        <p:txBody>
          <a:bodyPr anchor="b"/>
          <a:lstStyle>
            <a:lvl1pPr>
              <a:defRPr sz="3200"/>
            </a:lvl1pPr>
          </a:lstStyle>
          <a:p>
            <a:r>
              <a:rPr lang="uk-UA"/>
              <a:t>Клацніть, щоб редагувати стиль зразка заголовка</a:t>
            </a:r>
          </a:p>
        </p:txBody>
      </p:sp>
      <p:sp>
        <p:nvSpPr>
          <p:cNvPr id="3" name="Місце для вмісту 2">
            <a:extLst>
              <a:ext uri="{FF2B5EF4-FFF2-40B4-BE49-F238E27FC236}">
                <a16:creationId xmlns:a16="http://schemas.microsoft.com/office/drawing/2014/main" id="{569A74D7-F688-42EE-9722-3D8AEADBF53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тексту 3">
            <a:extLst>
              <a:ext uri="{FF2B5EF4-FFF2-40B4-BE49-F238E27FC236}">
                <a16:creationId xmlns:a16="http://schemas.microsoft.com/office/drawing/2014/main" id="{A7C8A685-5898-4B02-8834-9B731179FC3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Місце для дати 4">
            <a:extLst>
              <a:ext uri="{FF2B5EF4-FFF2-40B4-BE49-F238E27FC236}">
                <a16:creationId xmlns:a16="http://schemas.microsoft.com/office/drawing/2014/main" id="{D69ADD99-BDC4-402A-BEDF-671E91792238}"/>
              </a:ext>
            </a:extLst>
          </p:cNvPr>
          <p:cNvSpPr>
            <a:spLocks noGrp="1"/>
          </p:cNvSpPr>
          <p:nvPr>
            <p:ph type="dt" sz="half" idx="10"/>
          </p:nvPr>
        </p:nvSpPr>
        <p:spPr/>
        <p:txBody>
          <a:bodyPr/>
          <a:lstStyle/>
          <a:p>
            <a:fld id="{25025202-FBEA-4932-B063-35CEAF891194}" type="datetimeFigureOut">
              <a:rPr lang="uk-UA" smtClean="0"/>
              <a:t>28.02.2022</a:t>
            </a:fld>
            <a:endParaRPr lang="uk-UA"/>
          </a:p>
        </p:txBody>
      </p:sp>
      <p:sp>
        <p:nvSpPr>
          <p:cNvPr id="6" name="Місце для нижнього колонтитула 5">
            <a:extLst>
              <a:ext uri="{FF2B5EF4-FFF2-40B4-BE49-F238E27FC236}">
                <a16:creationId xmlns:a16="http://schemas.microsoft.com/office/drawing/2014/main" id="{8CCE195F-B63B-4D92-ADB3-0AA8E7027BAC}"/>
              </a:ext>
            </a:extLst>
          </p:cNvPr>
          <p:cNvSpPr>
            <a:spLocks noGrp="1"/>
          </p:cNvSpPr>
          <p:nvPr>
            <p:ph type="ftr" sz="quarter" idx="11"/>
          </p:nvPr>
        </p:nvSpPr>
        <p:spPr/>
        <p:txBody>
          <a:bodyPr/>
          <a:lstStyle/>
          <a:p>
            <a:endParaRPr lang="uk-UA"/>
          </a:p>
        </p:txBody>
      </p:sp>
      <p:sp>
        <p:nvSpPr>
          <p:cNvPr id="7" name="Місце для номера слайда 6">
            <a:extLst>
              <a:ext uri="{FF2B5EF4-FFF2-40B4-BE49-F238E27FC236}">
                <a16:creationId xmlns:a16="http://schemas.microsoft.com/office/drawing/2014/main" id="{8D788DC2-A3F6-4951-8532-365377C6AD1D}"/>
              </a:ext>
            </a:extLst>
          </p:cNvPr>
          <p:cNvSpPr>
            <a:spLocks noGrp="1"/>
          </p:cNvSpPr>
          <p:nvPr>
            <p:ph type="sldNum" sz="quarter" idx="12"/>
          </p:nvPr>
        </p:nvSpPr>
        <p:spPr/>
        <p:txBody>
          <a:bodyPr/>
          <a:lstStyle/>
          <a:p>
            <a:fld id="{18814604-3C35-4C36-8D83-1306AB3C4BE7}" type="slidenum">
              <a:rPr lang="uk-UA" smtClean="0"/>
              <a:t>‹№›</a:t>
            </a:fld>
            <a:endParaRPr lang="uk-UA"/>
          </a:p>
        </p:txBody>
      </p:sp>
    </p:spTree>
    <p:extLst>
      <p:ext uri="{BB962C8B-B14F-4D97-AF65-F5344CB8AC3E}">
        <p14:creationId xmlns:p14="http://schemas.microsoft.com/office/powerpoint/2010/main" val="2854662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і підпис">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9872136-BB8C-48D3-B7D2-DF1C6AC58B39}"/>
              </a:ext>
            </a:extLst>
          </p:cNvPr>
          <p:cNvSpPr>
            <a:spLocks noGrp="1"/>
          </p:cNvSpPr>
          <p:nvPr>
            <p:ph type="title"/>
          </p:nvPr>
        </p:nvSpPr>
        <p:spPr>
          <a:xfrm>
            <a:off x="839788" y="457200"/>
            <a:ext cx="3932237" cy="1600200"/>
          </a:xfrm>
        </p:spPr>
        <p:txBody>
          <a:bodyPr anchor="b"/>
          <a:lstStyle>
            <a:lvl1pPr>
              <a:defRPr sz="3200"/>
            </a:lvl1pPr>
          </a:lstStyle>
          <a:p>
            <a:r>
              <a:rPr lang="uk-UA"/>
              <a:t>Клацніть, щоб редагувати стиль зразка заголовка</a:t>
            </a:r>
          </a:p>
        </p:txBody>
      </p:sp>
      <p:sp>
        <p:nvSpPr>
          <p:cNvPr id="3" name="Місце для зображення 2">
            <a:extLst>
              <a:ext uri="{FF2B5EF4-FFF2-40B4-BE49-F238E27FC236}">
                <a16:creationId xmlns:a16="http://schemas.microsoft.com/office/drawing/2014/main" id="{CBB9E1AA-AAE5-45C4-91E9-703C4D6534F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Місце для тексту 3">
            <a:extLst>
              <a:ext uri="{FF2B5EF4-FFF2-40B4-BE49-F238E27FC236}">
                <a16:creationId xmlns:a16="http://schemas.microsoft.com/office/drawing/2014/main" id="{C5B1C674-213E-41C7-B658-E6EF4A53271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Місце для дати 4">
            <a:extLst>
              <a:ext uri="{FF2B5EF4-FFF2-40B4-BE49-F238E27FC236}">
                <a16:creationId xmlns:a16="http://schemas.microsoft.com/office/drawing/2014/main" id="{3154CCEE-9AB6-4BF8-94F5-F92242F169EF}"/>
              </a:ext>
            </a:extLst>
          </p:cNvPr>
          <p:cNvSpPr>
            <a:spLocks noGrp="1"/>
          </p:cNvSpPr>
          <p:nvPr>
            <p:ph type="dt" sz="half" idx="10"/>
          </p:nvPr>
        </p:nvSpPr>
        <p:spPr/>
        <p:txBody>
          <a:bodyPr/>
          <a:lstStyle/>
          <a:p>
            <a:fld id="{25025202-FBEA-4932-B063-35CEAF891194}" type="datetimeFigureOut">
              <a:rPr lang="uk-UA" smtClean="0"/>
              <a:t>28.02.2022</a:t>
            </a:fld>
            <a:endParaRPr lang="uk-UA"/>
          </a:p>
        </p:txBody>
      </p:sp>
      <p:sp>
        <p:nvSpPr>
          <p:cNvPr id="6" name="Місце для нижнього колонтитула 5">
            <a:extLst>
              <a:ext uri="{FF2B5EF4-FFF2-40B4-BE49-F238E27FC236}">
                <a16:creationId xmlns:a16="http://schemas.microsoft.com/office/drawing/2014/main" id="{A6A5A78C-162E-4ABD-A9DE-974D5D6A8063}"/>
              </a:ext>
            </a:extLst>
          </p:cNvPr>
          <p:cNvSpPr>
            <a:spLocks noGrp="1"/>
          </p:cNvSpPr>
          <p:nvPr>
            <p:ph type="ftr" sz="quarter" idx="11"/>
          </p:nvPr>
        </p:nvSpPr>
        <p:spPr/>
        <p:txBody>
          <a:bodyPr/>
          <a:lstStyle/>
          <a:p>
            <a:endParaRPr lang="uk-UA"/>
          </a:p>
        </p:txBody>
      </p:sp>
      <p:sp>
        <p:nvSpPr>
          <p:cNvPr id="7" name="Місце для номера слайда 6">
            <a:extLst>
              <a:ext uri="{FF2B5EF4-FFF2-40B4-BE49-F238E27FC236}">
                <a16:creationId xmlns:a16="http://schemas.microsoft.com/office/drawing/2014/main" id="{6B13BEB3-1797-4C05-8E4B-A863F353D6BE}"/>
              </a:ext>
            </a:extLst>
          </p:cNvPr>
          <p:cNvSpPr>
            <a:spLocks noGrp="1"/>
          </p:cNvSpPr>
          <p:nvPr>
            <p:ph type="sldNum" sz="quarter" idx="12"/>
          </p:nvPr>
        </p:nvSpPr>
        <p:spPr/>
        <p:txBody>
          <a:bodyPr/>
          <a:lstStyle/>
          <a:p>
            <a:fld id="{18814604-3C35-4C36-8D83-1306AB3C4BE7}" type="slidenum">
              <a:rPr lang="uk-UA" smtClean="0"/>
              <a:t>‹№›</a:t>
            </a:fld>
            <a:endParaRPr lang="uk-UA"/>
          </a:p>
        </p:txBody>
      </p:sp>
    </p:spTree>
    <p:extLst>
      <p:ext uri="{BB962C8B-B14F-4D97-AF65-F5344CB8AC3E}">
        <p14:creationId xmlns:p14="http://schemas.microsoft.com/office/powerpoint/2010/main" val="2687761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Місце для заголовка 1">
            <a:extLst>
              <a:ext uri="{FF2B5EF4-FFF2-40B4-BE49-F238E27FC236}">
                <a16:creationId xmlns:a16="http://schemas.microsoft.com/office/drawing/2014/main" id="{C7E0184B-2AC2-40D3-8A30-0D3F0139434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uk-UA"/>
              <a:t>Клацніть, щоб редагувати стиль зразка заголовка</a:t>
            </a:r>
          </a:p>
        </p:txBody>
      </p:sp>
      <p:sp>
        <p:nvSpPr>
          <p:cNvPr id="3" name="Місце для тексту 2">
            <a:extLst>
              <a:ext uri="{FF2B5EF4-FFF2-40B4-BE49-F238E27FC236}">
                <a16:creationId xmlns:a16="http://schemas.microsoft.com/office/drawing/2014/main" id="{D3B18D1A-671B-47D8-8B4C-3447047C8AE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a:extLst>
              <a:ext uri="{FF2B5EF4-FFF2-40B4-BE49-F238E27FC236}">
                <a16:creationId xmlns:a16="http://schemas.microsoft.com/office/drawing/2014/main" id="{33AFED8E-FB51-4F2E-B3BD-CD0D6A05F72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025202-FBEA-4932-B063-35CEAF891194}" type="datetimeFigureOut">
              <a:rPr lang="uk-UA" smtClean="0"/>
              <a:t>28.02.2022</a:t>
            </a:fld>
            <a:endParaRPr lang="uk-UA"/>
          </a:p>
        </p:txBody>
      </p:sp>
      <p:sp>
        <p:nvSpPr>
          <p:cNvPr id="5" name="Місце для нижнього колонтитула 4">
            <a:extLst>
              <a:ext uri="{FF2B5EF4-FFF2-40B4-BE49-F238E27FC236}">
                <a16:creationId xmlns:a16="http://schemas.microsoft.com/office/drawing/2014/main" id="{B909FC83-7750-4C82-8C27-E33F444DE83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Місце для номера слайда 5">
            <a:extLst>
              <a:ext uri="{FF2B5EF4-FFF2-40B4-BE49-F238E27FC236}">
                <a16:creationId xmlns:a16="http://schemas.microsoft.com/office/drawing/2014/main" id="{409F230E-7DCE-483F-BF1B-95D668E29D0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814604-3C35-4C36-8D83-1306AB3C4BE7}" type="slidenum">
              <a:rPr lang="uk-UA" smtClean="0"/>
              <a:t>‹№›</a:t>
            </a:fld>
            <a:endParaRPr lang="uk-UA"/>
          </a:p>
        </p:txBody>
      </p:sp>
    </p:spTree>
    <p:extLst>
      <p:ext uri="{BB962C8B-B14F-4D97-AF65-F5344CB8AC3E}">
        <p14:creationId xmlns:p14="http://schemas.microsoft.com/office/powerpoint/2010/main" val="7133896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552B003-1D96-4A2A-A3DD-6322AAF0E25D}"/>
              </a:ext>
            </a:extLst>
          </p:cNvPr>
          <p:cNvSpPr>
            <a:spLocks noGrp="1"/>
          </p:cNvSpPr>
          <p:nvPr>
            <p:ph type="ctrTitle"/>
          </p:nvPr>
        </p:nvSpPr>
        <p:spPr/>
        <p:txBody>
          <a:bodyPr/>
          <a:lstStyle/>
          <a:p>
            <a:r>
              <a:rPr lang="uk-UA" altLang="uk-UA" sz="6000" b="1" dirty="0">
                <a:solidFill>
                  <a:srgbClr val="800000"/>
                </a:solidFill>
                <a:latin typeface="Arial" panose="020B0604020202020204" pitchFamily="34" charset="0"/>
                <a:cs typeface="Arial" panose="020B0604020202020204" pitchFamily="34" charset="0"/>
              </a:rPr>
              <a:t>НЕБЕЗПЕЧНІ ХІМІЧНІ РЕЧОВИНИ</a:t>
            </a:r>
            <a:endParaRPr lang="uk-UA" dirty="0">
              <a:latin typeface="Arial" panose="020B0604020202020204" pitchFamily="34" charset="0"/>
              <a:cs typeface="Arial" panose="020B0604020202020204" pitchFamily="34" charset="0"/>
            </a:endParaRPr>
          </a:p>
        </p:txBody>
      </p:sp>
      <p:sp>
        <p:nvSpPr>
          <p:cNvPr id="3" name="Підзаголовок 2">
            <a:extLst>
              <a:ext uri="{FF2B5EF4-FFF2-40B4-BE49-F238E27FC236}">
                <a16:creationId xmlns:a16="http://schemas.microsoft.com/office/drawing/2014/main" id="{4B6736CF-C90E-4640-8560-85A6EF9366F0}"/>
              </a:ext>
            </a:extLst>
          </p:cNvPr>
          <p:cNvSpPr>
            <a:spLocks noGrp="1"/>
          </p:cNvSpPr>
          <p:nvPr>
            <p:ph type="subTitle" idx="1"/>
          </p:nvPr>
        </p:nvSpPr>
        <p:spPr>
          <a:xfrm>
            <a:off x="6323307" y="3772519"/>
            <a:ext cx="5253925" cy="1655762"/>
          </a:xfrm>
        </p:spPr>
        <p:txBody>
          <a:bodyPr>
            <a:normAutofit fontScale="92500" lnSpcReduction="20000"/>
          </a:bodyPr>
          <a:lstStyle/>
          <a:p>
            <a:r>
              <a:rPr lang="uk-UA" b="1" dirty="0">
                <a:latin typeface="Arial" panose="020B0604020202020204" pitchFamily="34" charset="0"/>
                <a:cs typeface="Arial" panose="020B0604020202020204" pitchFamily="34" charset="0"/>
              </a:rPr>
              <a:t>Виноград Наталія Олексіївна</a:t>
            </a:r>
          </a:p>
          <a:p>
            <a:endParaRPr lang="uk-UA" b="1" dirty="0">
              <a:latin typeface="Arial" panose="020B0604020202020204" pitchFamily="34" charset="0"/>
              <a:cs typeface="Arial" panose="020B0604020202020204" pitchFamily="34" charset="0"/>
            </a:endParaRPr>
          </a:p>
          <a:p>
            <a:pPr marL="0" indent="0">
              <a:lnSpc>
                <a:spcPct val="100000"/>
              </a:lnSpc>
              <a:spcBef>
                <a:spcPts val="600"/>
              </a:spcBef>
              <a:spcAft>
                <a:spcPts val="0"/>
              </a:spcAft>
              <a:buNone/>
            </a:pPr>
            <a:r>
              <a:rPr lang="uk-UA" dirty="0">
                <a:latin typeface="Arial" panose="020B0604020202020204" pitchFamily="34" charset="0"/>
                <a:cs typeface="Arial" panose="020B0604020202020204" pitchFamily="34" charset="0"/>
              </a:rPr>
              <a:t>Завідувачка кафедри епідеміології ЛНМУ імені Данила Галицького, </a:t>
            </a:r>
          </a:p>
          <a:p>
            <a:pPr marL="0" indent="0">
              <a:lnSpc>
                <a:spcPct val="100000"/>
              </a:lnSpc>
              <a:spcBef>
                <a:spcPts val="600"/>
              </a:spcBef>
              <a:spcAft>
                <a:spcPts val="0"/>
              </a:spcAft>
              <a:buNone/>
            </a:pPr>
            <a:r>
              <a:rPr lang="uk-UA" dirty="0">
                <a:latin typeface="Arial" panose="020B0604020202020204" pitchFamily="34" charset="0"/>
                <a:cs typeface="Arial" panose="020B0604020202020204" pitchFamily="34" charset="0"/>
              </a:rPr>
              <a:t>доктор медичних наук, професор</a:t>
            </a:r>
          </a:p>
          <a:p>
            <a:endParaRPr lang="uk-UA" dirty="0"/>
          </a:p>
        </p:txBody>
      </p:sp>
      <p:sp>
        <p:nvSpPr>
          <p:cNvPr id="5" name="TextBox 4">
            <a:extLst>
              <a:ext uri="{FF2B5EF4-FFF2-40B4-BE49-F238E27FC236}">
                <a16:creationId xmlns:a16="http://schemas.microsoft.com/office/drawing/2014/main" id="{D59ED755-D728-44EB-A667-60C976D8F667}"/>
              </a:ext>
            </a:extLst>
          </p:cNvPr>
          <p:cNvSpPr txBox="1"/>
          <p:nvPr/>
        </p:nvSpPr>
        <p:spPr>
          <a:xfrm>
            <a:off x="1317356" y="6307810"/>
            <a:ext cx="9872419" cy="307777"/>
          </a:xfrm>
          <a:prstGeom prst="rect">
            <a:avLst/>
          </a:prstGeom>
          <a:noFill/>
        </p:spPr>
        <p:txBody>
          <a:bodyPr wrap="square">
            <a:spAutoFit/>
          </a:bodyPr>
          <a:lstStyle/>
          <a:p>
            <a:pPr algn="ctr"/>
            <a:r>
              <a:rPr lang="uk-UA" sz="1400" b="1" dirty="0">
                <a:solidFill>
                  <a:srgbClr val="4D0000"/>
                </a:solidFill>
                <a:latin typeface="Arial" pitchFamily="34" charset="0"/>
                <a:cs typeface="Arial" pitchFamily="34" charset="0"/>
              </a:rPr>
              <a:t>Лекція слухачам циклу спеціалізації «Епідеміологія», лікарям-інтернам, слухачам ТУ (лютий 2022)</a:t>
            </a:r>
            <a:endParaRPr lang="uk-UA" sz="1400" dirty="0"/>
          </a:p>
        </p:txBody>
      </p:sp>
    </p:spTree>
    <p:extLst>
      <p:ext uri="{BB962C8B-B14F-4D97-AF65-F5344CB8AC3E}">
        <p14:creationId xmlns:p14="http://schemas.microsoft.com/office/powerpoint/2010/main" val="1643569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1CDC329-F4B0-40FD-82CD-4395C19E9620}"/>
              </a:ext>
            </a:extLst>
          </p:cNvPr>
          <p:cNvSpPr>
            <a:spLocks noGrp="1"/>
          </p:cNvSpPr>
          <p:nvPr>
            <p:ph type="title"/>
          </p:nvPr>
        </p:nvSpPr>
        <p:spPr/>
        <p:txBody>
          <a:bodyPr/>
          <a:lstStyle/>
          <a:p>
            <a:r>
              <a:rPr lang="uk-UA" b="1" dirty="0">
                <a:solidFill>
                  <a:srgbClr val="C00000"/>
                </a:solidFill>
                <a:latin typeface="Arial" panose="020B0604020202020204" pitchFamily="34" charset="0"/>
                <a:cs typeface="Arial" panose="020B0604020202020204" pitchFamily="34" charset="0"/>
              </a:rPr>
              <a:t>ФІЗИКО-ХІМІЧНІ ВЛАСТИВОСТІ ОР</a:t>
            </a:r>
          </a:p>
        </p:txBody>
      </p:sp>
      <p:sp>
        <p:nvSpPr>
          <p:cNvPr id="3" name="Місце для вмісту 2">
            <a:extLst>
              <a:ext uri="{FF2B5EF4-FFF2-40B4-BE49-F238E27FC236}">
                <a16:creationId xmlns:a16="http://schemas.microsoft.com/office/drawing/2014/main" id="{DBE78A94-A128-47FC-A708-376BC52EE7D8}"/>
              </a:ext>
            </a:extLst>
          </p:cNvPr>
          <p:cNvSpPr>
            <a:spLocks noGrp="1"/>
          </p:cNvSpPr>
          <p:nvPr>
            <p:ph idx="1"/>
          </p:nvPr>
        </p:nvSpPr>
        <p:spPr>
          <a:xfrm>
            <a:off x="838200" y="1690688"/>
            <a:ext cx="10515600" cy="4486275"/>
          </a:xfrm>
        </p:spPr>
        <p:txBody>
          <a:bodyPr>
            <a:normAutofit fontScale="92500" lnSpcReduction="20000"/>
          </a:bodyPr>
          <a:lstStyle/>
          <a:p>
            <a:r>
              <a:rPr lang="uk-UA" b="1" dirty="0">
                <a:latin typeface="Arial" panose="020B0604020202020204" pitchFamily="34" charset="0"/>
                <a:cs typeface="Arial" panose="020B0604020202020204" pitchFamily="34" charset="0"/>
              </a:rPr>
              <a:t>Визначають</a:t>
            </a:r>
            <a:r>
              <a:rPr lang="uk-UA" dirty="0">
                <a:latin typeface="Arial" panose="020B0604020202020204" pitchFamily="34" charset="0"/>
                <a:cs typeface="Arial" panose="020B0604020202020204" pitchFamily="34" charset="0"/>
              </a:rPr>
              <a:t>:  засоби їх використання, шляхи надходження в організм, стійкість на місцевості, </a:t>
            </a:r>
            <a:r>
              <a:rPr lang="uk-UA" dirty="0" err="1">
                <a:latin typeface="Arial" panose="020B0604020202020204" pitchFamily="34" charset="0"/>
                <a:cs typeface="Arial" panose="020B0604020202020204" pitchFamily="34" charset="0"/>
              </a:rPr>
              <a:t>токсикокінетичні</a:t>
            </a:r>
            <a:r>
              <a:rPr lang="uk-UA" dirty="0">
                <a:latin typeface="Arial" panose="020B0604020202020204" pitchFamily="34" charset="0"/>
                <a:cs typeface="Arial" panose="020B0604020202020204" pitchFamily="34" charset="0"/>
              </a:rPr>
              <a:t>, </a:t>
            </a:r>
            <a:r>
              <a:rPr lang="uk-UA" dirty="0" err="1">
                <a:latin typeface="Arial" panose="020B0604020202020204" pitchFamily="34" charset="0"/>
                <a:cs typeface="Arial" panose="020B0604020202020204" pitchFamily="34" charset="0"/>
              </a:rPr>
              <a:t>токсикодинамічні</a:t>
            </a:r>
            <a:r>
              <a:rPr lang="uk-UA" dirty="0">
                <a:latin typeface="Arial" panose="020B0604020202020204" pitchFamily="34" charset="0"/>
                <a:cs typeface="Arial" panose="020B0604020202020204" pitchFamily="34" charset="0"/>
              </a:rPr>
              <a:t> властивості, методи індикації та дегазації</a:t>
            </a:r>
          </a:p>
          <a:p>
            <a:r>
              <a:rPr lang="uk-UA" b="1" dirty="0">
                <a:latin typeface="Arial" panose="020B0604020202020204" pitchFamily="34" charset="0"/>
                <a:cs typeface="Arial" panose="020B0604020202020204" pitchFamily="34" charset="0"/>
              </a:rPr>
              <a:t>Фізичні властивості</a:t>
            </a:r>
            <a:r>
              <a:rPr lang="uk-UA" dirty="0">
                <a:latin typeface="Arial" panose="020B0604020202020204" pitchFamily="34" charset="0"/>
                <a:cs typeface="Arial" panose="020B0604020202020204" pitchFamily="34" charset="0"/>
              </a:rPr>
              <a:t>: агрегатний стан, запах, летучість, щільність пари, питома вага, розчинність</a:t>
            </a:r>
          </a:p>
          <a:p>
            <a:r>
              <a:rPr lang="uk-UA" b="1" dirty="0">
                <a:latin typeface="Arial" panose="020B0604020202020204" pitchFamily="34" charset="0"/>
                <a:cs typeface="Arial" panose="020B0604020202020204" pitchFamily="34" charset="0"/>
              </a:rPr>
              <a:t>Хімічні властивості</a:t>
            </a:r>
            <a:r>
              <a:rPr lang="uk-UA" dirty="0">
                <a:latin typeface="Arial" panose="020B0604020202020204" pitchFamily="34" charset="0"/>
                <a:cs typeface="Arial" panose="020B0604020202020204" pitchFamily="34" charset="0"/>
              </a:rPr>
              <a:t>: здатність до гідролізу, стійкість до лугів, кислот, оксидів, відновників</a:t>
            </a:r>
          </a:p>
          <a:p>
            <a:r>
              <a:rPr lang="uk-UA" b="1" dirty="0" err="1">
                <a:latin typeface="Arial" panose="020B0604020202020204" pitchFamily="34" charset="0"/>
                <a:cs typeface="Arial" panose="020B0604020202020204" pitchFamily="34" charset="0"/>
              </a:rPr>
              <a:t>Токсикокінетика</a:t>
            </a:r>
            <a:r>
              <a:rPr lang="uk-UA" dirty="0">
                <a:latin typeface="Arial" panose="020B0604020202020204" pitchFamily="34" charset="0"/>
                <a:cs typeface="Arial" panose="020B0604020202020204" pitchFamily="34" charset="0"/>
              </a:rPr>
              <a:t>: шляхи надходження, розподіл, </a:t>
            </a:r>
            <a:r>
              <a:rPr lang="uk-UA" dirty="0" err="1">
                <a:latin typeface="Arial" panose="020B0604020202020204" pitchFamily="34" charset="0"/>
                <a:cs typeface="Arial" panose="020B0604020202020204" pitchFamily="34" charset="0"/>
              </a:rPr>
              <a:t>метаболітичні</a:t>
            </a:r>
            <a:r>
              <a:rPr lang="uk-UA" dirty="0">
                <a:latin typeface="Arial" panose="020B0604020202020204" pitchFamily="34" charset="0"/>
                <a:cs typeface="Arial" panose="020B0604020202020204" pitchFamily="34" charset="0"/>
              </a:rPr>
              <a:t> перетворення, виведення з організму</a:t>
            </a:r>
          </a:p>
          <a:p>
            <a:r>
              <a:rPr lang="uk-UA" b="1" dirty="0" err="1">
                <a:latin typeface="Arial" panose="020B0604020202020204" pitchFamily="34" charset="0"/>
                <a:cs typeface="Arial" panose="020B0604020202020204" pitchFamily="34" charset="0"/>
              </a:rPr>
              <a:t>Токсикодинаміка</a:t>
            </a:r>
            <a:r>
              <a:rPr lang="uk-UA" dirty="0">
                <a:latin typeface="Arial" panose="020B0604020202020204" pitchFamily="34" charset="0"/>
                <a:cs typeface="Arial" panose="020B0604020202020204" pitchFamily="34" charset="0"/>
              </a:rPr>
              <a:t>: </a:t>
            </a:r>
            <a:r>
              <a:rPr lang="uk-UA" dirty="0" err="1">
                <a:latin typeface="Arial" panose="020B0604020202020204" pitchFamily="34" charset="0"/>
                <a:cs typeface="Arial" panose="020B0604020202020204" pitchFamily="34" charset="0"/>
              </a:rPr>
              <a:t>токсигенна</a:t>
            </a:r>
            <a:r>
              <a:rPr lang="uk-UA" dirty="0">
                <a:latin typeface="Arial" panose="020B0604020202020204" pitchFamily="34" charset="0"/>
                <a:cs typeface="Arial" panose="020B0604020202020204" pitchFamily="34" charset="0"/>
              </a:rPr>
              <a:t> фаза, </a:t>
            </a:r>
            <a:r>
              <a:rPr lang="uk-UA" dirty="0" err="1">
                <a:latin typeface="Arial" panose="020B0604020202020204" pitchFamily="34" charset="0"/>
                <a:cs typeface="Arial" panose="020B0604020202020204" pitchFamily="34" charset="0"/>
              </a:rPr>
              <a:t>соматогенна</a:t>
            </a:r>
            <a:endParaRPr lang="uk-UA" dirty="0">
              <a:latin typeface="Arial" panose="020B0604020202020204" pitchFamily="34" charset="0"/>
              <a:cs typeface="Arial" panose="020B0604020202020204" pitchFamily="34" charset="0"/>
            </a:endParaRPr>
          </a:p>
          <a:p>
            <a:r>
              <a:rPr lang="uk-UA" b="1" dirty="0" err="1">
                <a:latin typeface="Arial" panose="020B0604020202020204" pitchFamily="34" charset="0"/>
                <a:cs typeface="Arial" panose="020B0604020202020204" pitchFamily="34" charset="0"/>
              </a:rPr>
              <a:t>Токсикометрія</a:t>
            </a:r>
            <a:r>
              <a:rPr lang="uk-UA" dirty="0">
                <a:latin typeface="Arial" panose="020B0604020202020204" pitchFamily="34" charset="0"/>
                <a:cs typeface="Arial" panose="020B0604020202020204" pitchFamily="34" charset="0"/>
              </a:rPr>
              <a:t> (</a:t>
            </a:r>
            <a:r>
              <a:rPr lang="uk-UA" b="1" dirty="0" err="1">
                <a:latin typeface="Arial" panose="020B0604020202020204" pitchFamily="34" charset="0"/>
                <a:cs typeface="Arial" panose="020B0604020202020204" pitchFamily="34" charset="0"/>
              </a:rPr>
              <a:t>токсодоза</a:t>
            </a:r>
            <a:r>
              <a:rPr lang="uk-UA" dirty="0">
                <a:latin typeface="Arial" panose="020B0604020202020204" pitchFamily="34" charset="0"/>
                <a:cs typeface="Arial" panose="020B0604020202020204" pitchFamily="34" charset="0"/>
              </a:rPr>
              <a:t> - кількісна характеристика токсичності при різних шляхах поступлення і дії): мг</a:t>
            </a:r>
            <a:r>
              <a:rPr lang="en-US" dirty="0">
                <a:latin typeface="Arial" panose="020B0604020202020204" pitchFamily="34" charset="0"/>
                <a:cs typeface="Arial" panose="020B0604020202020204" pitchFamily="34" charset="0"/>
              </a:rPr>
              <a:t>/</a:t>
            </a:r>
            <a:r>
              <a:rPr lang="uk-UA" dirty="0">
                <a:latin typeface="Arial" panose="020B0604020202020204" pitchFamily="34" charset="0"/>
                <a:cs typeface="Arial" panose="020B0604020202020204" pitchFamily="34" charset="0"/>
              </a:rPr>
              <a:t>кг, </a:t>
            </a:r>
            <a:r>
              <a:rPr lang="en-US" dirty="0">
                <a:latin typeface="Arial" panose="020B0604020202020204" pitchFamily="34" charset="0"/>
                <a:cs typeface="Arial" panose="020B0604020202020204" pitchFamily="34" charset="0"/>
              </a:rPr>
              <a:t>Ct….</a:t>
            </a:r>
            <a:endParaRPr lang="uk-UA" dirty="0">
              <a:latin typeface="Arial" panose="020B0604020202020204" pitchFamily="34" charset="0"/>
              <a:cs typeface="Arial" panose="020B0604020202020204" pitchFamily="34" charset="0"/>
            </a:endParaRPr>
          </a:p>
          <a:p>
            <a:endParaRPr lang="uk-UA" dirty="0"/>
          </a:p>
          <a:p>
            <a:pPr marL="0" indent="0">
              <a:buNone/>
            </a:pPr>
            <a:endParaRPr lang="uk-UA" dirty="0"/>
          </a:p>
        </p:txBody>
      </p:sp>
    </p:spTree>
    <p:extLst>
      <p:ext uri="{BB962C8B-B14F-4D97-AF65-F5344CB8AC3E}">
        <p14:creationId xmlns:p14="http://schemas.microsoft.com/office/powerpoint/2010/main" val="21622032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03D6773-D712-4851-868F-38F593CF7C1E}"/>
              </a:ext>
            </a:extLst>
          </p:cNvPr>
          <p:cNvSpPr>
            <a:spLocks noGrp="1"/>
          </p:cNvSpPr>
          <p:nvPr>
            <p:ph type="title"/>
          </p:nvPr>
        </p:nvSpPr>
        <p:spPr>
          <a:xfrm>
            <a:off x="325464" y="365125"/>
            <a:ext cx="11028336" cy="1325563"/>
          </a:xfrm>
        </p:spPr>
        <p:txBody>
          <a:bodyPr>
            <a:normAutofit/>
          </a:bodyPr>
          <a:lstStyle/>
          <a:p>
            <a:r>
              <a:rPr lang="uk-UA" sz="3600" b="1" dirty="0">
                <a:solidFill>
                  <a:srgbClr val="C00000"/>
                </a:solidFill>
                <a:latin typeface="Arial" panose="020B0604020202020204" pitchFamily="34" charset="0"/>
                <a:cs typeface="Arial" panose="020B0604020202020204" pitchFamily="34" charset="0"/>
              </a:rPr>
              <a:t>ПРИНЦИПИ МЕДИЧНОЇ ДОПОМОГИ УРАЖЕНИМ</a:t>
            </a:r>
          </a:p>
        </p:txBody>
      </p:sp>
      <p:sp>
        <p:nvSpPr>
          <p:cNvPr id="3" name="Місце для вмісту 2">
            <a:extLst>
              <a:ext uri="{FF2B5EF4-FFF2-40B4-BE49-F238E27FC236}">
                <a16:creationId xmlns:a16="http://schemas.microsoft.com/office/drawing/2014/main" id="{A114CA93-95B5-42EE-BD0F-9C0898C9AEBD}"/>
              </a:ext>
            </a:extLst>
          </p:cNvPr>
          <p:cNvSpPr>
            <a:spLocks noGrp="1"/>
          </p:cNvSpPr>
          <p:nvPr>
            <p:ph idx="1"/>
          </p:nvPr>
        </p:nvSpPr>
        <p:spPr/>
        <p:txBody>
          <a:bodyPr/>
          <a:lstStyle/>
          <a:p>
            <a:r>
              <a:rPr lang="uk-UA" sz="3200" dirty="0">
                <a:latin typeface="Arial" panose="020B0604020202020204" pitchFamily="34" charset="0"/>
                <a:cs typeface="Arial" panose="020B0604020202020204" pitchFamily="34" charset="0"/>
              </a:rPr>
              <a:t>Обсяг </a:t>
            </a:r>
            <a:r>
              <a:rPr lang="uk-UA" sz="3200" b="1" dirty="0">
                <a:latin typeface="Arial" panose="020B0604020202020204" pitchFamily="34" charset="0"/>
                <a:cs typeface="Arial" panose="020B0604020202020204" pitchFamily="34" charset="0"/>
              </a:rPr>
              <a:t>першої медичної допомоги</a:t>
            </a:r>
          </a:p>
          <a:p>
            <a:r>
              <a:rPr lang="uk-UA" sz="3200" dirty="0">
                <a:latin typeface="Arial" panose="020B0604020202020204" pitchFamily="34" charset="0"/>
                <a:cs typeface="Arial" panose="020B0604020202020204" pitchFamily="34" charset="0"/>
              </a:rPr>
              <a:t>Обсяг </a:t>
            </a:r>
            <a:r>
              <a:rPr lang="uk-UA" sz="3200" b="1" dirty="0">
                <a:latin typeface="Arial" panose="020B0604020202020204" pitchFamily="34" charset="0"/>
                <a:cs typeface="Arial" panose="020B0604020202020204" pitchFamily="34" charset="0"/>
              </a:rPr>
              <a:t>долікарської допомоги</a:t>
            </a:r>
          </a:p>
          <a:p>
            <a:r>
              <a:rPr lang="uk-UA" sz="3200" dirty="0">
                <a:latin typeface="Arial" panose="020B0604020202020204" pitchFamily="34" charset="0"/>
                <a:cs typeface="Arial" panose="020B0604020202020204" pitchFamily="34" charset="0"/>
              </a:rPr>
              <a:t>Обсяг </a:t>
            </a:r>
            <a:r>
              <a:rPr lang="uk-UA" sz="3200" b="1" dirty="0">
                <a:latin typeface="Arial" panose="020B0604020202020204" pitchFamily="34" charset="0"/>
                <a:cs typeface="Arial" panose="020B0604020202020204" pitchFamily="34" charset="0"/>
              </a:rPr>
              <a:t>першої лікарської допомоги</a:t>
            </a:r>
            <a:r>
              <a:rPr lang="uk-UA" sz="3200" dirty="0">
                <a:latin typeface="Arial" panose="020B0604020202020204" pitchFamily="34" charset="0"/>
                <a:cs typeface="Arial" panose="020B0604020202020204" pitchFamily="34" charset="0"/>
              </a:rPr>
              <a:t>: невідкладні заходи; заходи, що можуть бути </a:t>
            </a:r>
            <a:r>
              <a:rPr lang="uk-UA" sz="3200" dirty="0" err="1">
                <a:latin typeface="Arial" panose="020B0604020202020204" pitchFamily="34" charset="0"/>
                <a:cs typeface="Arial" panose="020B0604020202020204" pitchFamily="34" charset="0"/>
              </a:rPr>
              <a:t>відтерміновані</a:t>
            </a:r>
            <a:endParaRPr lang="uk-UA" sz="3200" dirty="0">
              <a:latin typeface="Arial" panose="020B0604020202020204" pitchFamily="34" charset="0"/>
              <a:cs typeface="Arial" panose="020B0604020202020204" pitchFamily="34" charset="0"/>
            </a:endParaRPr>
          </a:p>
          <a:p>
            <a:r>
              <a:rPr lang="uk-UA" sz="3200" dirty="0">
                <a:latin typeface="Arial" panose="020B0604020202020204" pitchFamily="34" charset="0"/>
                <a:cs typeface="Arial" panose="020B0604020202020204" pitchFamily="34" charset="0"/>
              </a:rPr>
              <a:t>Обсяг </a:t>
            </a:r>
            <a:r>
              <a:rPr lang="uk-UA" sz="3200" b="1" dirty="0">
                <a:latin typeface="Arial" panose="020B0604020202020204" pitchFamily="34" charset="0"/>
                <a:cs typeface="Arial" panose="020B0604020202020204" pitchFamily="34" charset="0"/>
              </a:rPr>
              <a:t>кваліфікованої медичної допомоги</a:t>
            </a:r>
            <a:r>
              <a:rPr lang="uk-UA" sz="3200" dirty="0">
                <a:latin typeface="Arial" panose="020B0604020202020204" pitchFamily="34" charset="0"/>
                <a:cs typeface="Arial" panose="020B0604020202020204" pitchFamily="34" charset="0"/>
              </a:rPr>
              <a:t>: невідкладні заходи; заходи, що можуть бути </a:t>
            </a:r>
            <a:r>
              <a:rPr lang="uk-UA" sz="3200" dirty="0" err="1">
                <a:latin typeface="Arial" panose="020B0604020202020204" pitchFamily="34" charset="0"/>
                <a:cs typeface="Arial" panose="020B0604020202020204" pitchFamily="34" charset="0"/>
              </a:rPr>
              <a:t>відтерміновані</a:t>
            </a:r>
            <a:endParaRPr lang="uk-UA" sz="3200" dirty="0">
              <a:latin typeface="Arial" panose="020B0604020202020204" pitchFamily="34" charset="0"/>
              <a:cs typeface="Arial" panose="020B0604020202020204" pitchFamily="34" charset="0"/>
            </a:endParaRPr>
          </a:p>
          <a:p>
            <a:endParaRPr lang="uk-UA" dirty="0"/>
          </a:p>
        </p:txBody>
      </p:sp>
    </p:spTree>
    <p:extLst>
      <p:ext uri="{BB962C8B-B14F-4D97-AF65-F5344CB8AC3E}">
        <p14:creationId xmlns:p14="http://schemas.microsoft.com/office/powerpoint/2010/main" val="37575645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41" name="Rectangle 9">
            <a:extLst>
              <a:ext uri="{FF2B5EF4-FFF2-40B4-BE49-F238E27FC236}">
                <a16:creationId xmlns:a16="http://schemas.microsoft.com/office/drawing/2014/main" id="{ED4C4382-FEA5-41C3-A3AE-9F355AE2D550}"/>
              </a:ext>
            </a:extLst>
          </p:cNvPr>
          <p:cNvSpPr>
            <a:spLocks noChangeArrowheads="1"/>
          </p:cNvSpPr>
          <p:nvPr/>
        </p:nvSpPr>
        <p:spPr bwMode="auto">
          <a:xfrm>
            <a:off x="1208867" y="306464"/>
            <a:ext cx="10166888"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ctr"/>
            <a:r>
              <a:rPr lang="uk-UA" altLang="uk-UA" sz="2800" b="1" dirty="0">
                <a:solidFill>
                  <a:srgbClr val="C00000"/>
                </a:solidFill>
                <a:latin typeface="Arial" panose="020B0604020202020204" pitchFamily="34" charset="0"/>
                <a:cs typeface="Arial" panose="020B0604020202020204" pitchFamily="34" charset="0"/>
              </a:rPr>
              <a:t>НЕБЕЗПЕЧНІ ХІМІЧНІ РЕЧОВИНИ</a:t>
            </a:r>
          </a:p>
          <a:p>
            <a:pPr algn="ctr"/>
            <a:r>
              <a:rPr lang="uk-UA" altLang="uk-UA" sz="2800" b="1" dirty="0">
                <a:solidFill>
                  <a:srgbClr val="C00000"/>
                </a:solidFill>
                <a:latin typeface="Arial" panose="020B0604020202020204" pitchFamily="34" charset="0"/>
                <a:cs typeface="Arial" panose="020B0604020202020204" pitchFamily="34" charset="0"/>
              </a:rPr>
              <a:t>ХАРАКТЕРИСТИКА НХР ЗА СТУПЕНЕМ ТОКСИЧНОСТІ</a:t>
            </a:r>
            <a:endParaRPr lang="uk-UA" altLang="uk-UA" sz="2800" dirty="0">
              <a:solidFill>
                <a:srgbClr val="C00000"/>
              </a:solidFill>
              <a:latin typeface="Arial" panose="020B0604020202020204" pitchFamily="34" charset="0"/>
              <a:cs typeface="Arial" panose="020B0604020202020204" pitchFamily="34" charset="0"/>
            </a:endParaRPr>
          </a:p>
        </p:txBody>
      </p:sp>
      <p:graphicFrame>
        <p:nvGraphicFramePr>
          <p:cNvPr id="44243" name="Group 211">
            <a:extLst>
              <a:ext uri="{FF2B5EF4-FFF2-40B4-BE49-F238E27FC236}">
                <a16:creationId xmlns:a16="http://schemas.microsoft.com/office/drawing/2014/main" id="{E1AF218D-B967-4DE2-8EE6-9C01AC8269F5}"/>
              </a:ext>
            </a:extLst>
          </p:cNvPr>
          <p:cNvGraphicFramePr>
            <a:graphicFrameLocks noGrp="1"/>
          </p:cNvGraphicFramePr>
          <p:nvPr>
            <p:extLst>
              <p:ext uri="{D42A27DB-BD31-4B8C-83A1-F6EECF244321}">
                <p14:modId xmlns:p14="http://schemas.microsoft.com/office/powerpoint/2010/main" val="2229858111"/>
              </p:ext>
            </p:extLst>
          </p:nvPr>
        </p:nvGraphicFramePr>
        <p:xfrm>
          <a:off x="1616366" y="1414952"/>
          <a:ext cx="9759388" cy="5200083"/>
        </p:xfrm>
        <a:graphic>
          <a:graphicData uri="http://schemas.openxmlformats.org/drawingml/2006/table">
            <a:tbl>
              <a:tblPr/>
              <a:tblGrid>
                <a:gridCol w="2692163">
                  <a:extLst>
                    <a:ext uri="{9D8B030D-6E8A-4147-A177-3AD203B41FA5}">
                      <a16:colId xmlns:a16="http://schemas.microsoft.com/office/drawing/2014/main" val="1979691414"/>
                    </a:ext>
                  </a:extLst>
                </a:gridCol>
                <a:gridCol w="1937288">
                  <a:extLst>
                    <a:ext uri="{9D8B030D-6E8A-4147-A177-3AD203B41FA5}">
                      <a16:colId xmlns:a16="http://schemas.microsoft.com/office/drawing/2014/main" val="1105264696"/>
                    </a:ext>
                  </a:extLst>
                </a:gridCol>
                <a:gridCol w="2247254">
                  <a:extLst>
                    <a:ext uri="{9D8B030D-6E8A-4147-A177-3AD203B41FA5}">
                      <a16:colId xmlns:a16="http://schemas.microsoft.com/office/drawing/2014/main" val="2930420679"/>
                    </a:ext>
                  </a:extLst>
                </a:gridCol>
                <a:gridCol w="2882683">
                  <a:extLst>
                    <a:ext uri="{9D8B030D-6E8A-4147-A177-3AD203B41FA5}">
                      <a16:colId xmlns:a16="http://schemas.microsoft.com/office/drawing/2014/main" val="3510721799"/>
                    </a:ext>
                  </a:extLst>
                </a:gridCol>
              </a:tblGrid>
              <a:tr h="751908">
                <a:tc rowSpan="2">
                  <a:txBody>
                    <a:bodyPr/>
                    <a:lstStyle>
                      <a:lvl1pPr>
                        <a:spcBef>
                          <a:spcPct val="20000"/>
                        </a:spcBef>
                        <a:buClr>
                          <a:schemeClr val="hlink"/>
                        </a:buClr>
                        <a:buSzPct val="65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a:spcBef>
                          <a:spcPct val="20000"/>
                        </a:spcBef>
                        <a:buClr>
                          <a:schemeClr val="tx1"/>
                        </a:buClr>
                        <a:buSzPct val="65000"/>
                        <a:buFont typeface="Wingdings" panose="05000000000000000000" pitchFamily="2" charset="2"/>
                        <a:defRPr sz="2400">
                          <a:solidFill>
                            <a:schemeClr val="tx1"/>
                          </a:solidFill>
                          <a:effectLst>
                            <a:outerShdw blurRad="38100" dist="38100" dir="2700000" algn="tl">
                              <a:srgbClr val="000000"/>
                            </a:outerShdw>
                          </a:effectLst>
                          <a:latin typeface="Tahoma" panose="020B0604030504040204" pitchFamily="34" charset="0"/>
                        </a:defRPr>
                      </a:lvl2pPr>
                      <a:lvl3pPr>
                        <a:spcBef>
                          <a:spcPct val="20000"/>
                        </a:spcBef>
                        <a:buClr>
                          <a:schemeClr val="accent2"/>
                        </a:buClr>
                        <a:buSzPct val="65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4pPr>
                      <a:lvl5pPr>
                        <a:spcBef>
                          <a:spcPct val="20000"/>
                        </a:spcBef>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uk-UA" altLang="uk-UA" sz="2000" b="1"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2000" b="1" i="0" u="none" strike="noStrike" cap="none" normalizeH="0" baseline="0" dirty="0">
                          <a:ln>
                            <a:noFill/>
                          </a:ln>
                          <a:solidFill>
                            <a:srgbClr val="000000"/>
                          </a:solidFill>
                          <a:effectLst/>
                          <a:latin typeface="Arial" panose="020B0604020202020204" pitchFamily="34" charset="0"/>
                          <a:cs typeface="Arial" panose="020B0604020202020204" pitchFamily="34" charset="0"/>
                        </a:rPr>
                        <a:t>Клас токсичності </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lumMod val="95000"/>
                      </a:schemeClr>
                    </a:solidFill>
                  </a:tcPr>
                </a:tc>
                <a:tc rowSpan="2">
                  <a:txBody>
                    <a:bodyPr/>
                    <a:lstStyle>
                      <a:lvl1pPr>
                        <a:spcBef>
                          <a:spcPct val="20000"/>
                        </a:spcBef>
                        <a:buClr>
                          <a:schemeClr val="hlink"/>
                        </a:buClr>
                        <a:buSzPct val="65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a:spcBef>
                          <a:spcPct val="20000"/>
                        </a:spcBef>
                        <a:buClr>
                          <a:schemeClr val="tx1"/>
                        </a:buClr>
                        <a:buSzPct val="65000"/>
                        <a:buFont typeface="Wingdings" panose="05000000000000000000" pitchFamily="2" charset="2"/>
                        <a:defRPr sz="2400">
                          <a:solidFill>
                            <a:schemeClr val="tx1"/>
                          </a:solidFill>
                          <a:effectLst>
                            <a:outerShdw blurRad="38100" dist="38100" dir="2700000" algn="tl">
                              <a:srgbClr val="000000"/>
                            </a:outerShdw>
                          </a:effectLst>
                          <a:latin typeface="Tahoma" panose="020B0604030504040204" pitchFamily="34" charset="0"/>
                        </a:defRPr>
                      </a:lvl2pPr>
                      <a:lvl3pPr>
                        <a:spcBef>
                          <a:spcPct val="20000"/>
                        </a:spcBef>
                        <a:buClr>
                          <a:schemeClr val="accent2"/>
                        </a:buClr>
                        <a:buSzPct val="65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4pPr>
                      <a:lvl5pPr>
                        <a:spcBef>
                          <a:spcPct val="20000"/>
                        </a:spcBef>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altLang="uk-UA" sz="2000" b="1" i="0" u="none" strike="noStrike" cap="none" normalizeH="0" baseline="0" dirty="0">
                          <a:ln>
                            <a:noFill/>
                          </a:ln>
                          <a:solidFill>
                            <a:srgbClr val="000000"/>
                          </a:solidFill>
                          <a:effectLst/>
                          <a:latin typeface="Arial" panose="020B0604020202020204" pitchFamily="34" charset="0"/>
                          <a:cs typeface="Arial" panose="020B0604020202020204" pitchFamily="34" charset="0"/>
                        </a:rPr>
                        <a:t>ГДК в повітрі, мг/м</a:t>
                      </a:r>
                      <a:r>
                        <a:rPr kumimoji="0" lang="uk-UA" altLang="uk-UA" sz="2000" b="1" i="0" u="none" strike="noStrike" cap="none" normalizeH="0" baseline="30000" dirty="0">
                          <a:ln>
                            <a:noFill/>
                          </a:ln>
                          <a:solidFill>
                            <a:srgbClr val="000000"/>
                          </a:solidFill>
                          <a:effectLst/>
                          <a:latin typeface="Arial" panose="020B0604020202020204" pitchFamily="34" charset="0"/>
                          <a:cs typeface="Arial" panose="020B0604020202020204" pitchFamily="34" charset="0"/>
                        </a:rPr>
                        <a:t>3</a:t>
                      </a:r>
                      <a:endParaRPr kumimoji="0" lang="uk-UA" altLang="uk-UA" sz="2000" b="1"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lumMod val="95000"/>
                      </a:schemeClr>
                    </a:solidFill>
                  </a:tcPr>
                </a:tc>
                <a:tc gridSpan="2">
                  <a:txBody>
                    <a:bodyPr/>
                    <a:lstStyle>
                      <a:lvl1pPr>
                        <a:spcBef>
                          <a:spcPct val="20000"/>
                        </a:spcBef>
                        <a:buClr>
                          <a:schemeClr val="hlink"/>
                        </a:buClr>
                        <a:buSzPct val="65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a:spcBef>
                          <a:spcPct val="20000"/>
                        </a:spcBef>
                        <a:buClr>
                          <a:schemeClr val="tx1"/>
                        </a:buClr>
                        <a:buSzPct val="65000"/>
                        <a:buFont typeface="Wingdings" panose="05000000000000000000" pitchFamily="2" charset="2"/>
                        <a:defRPr sz="2400">
                          <a:solidFill>
                            <a:schemeClr val="tx1"/>
                          </a:solidFill>
                          <a:effectLst>
                            <a:outerShdw blurRad="38100" dist="38100" dir="2700000" algn="tl">
                              <a:srgbClr val="000000"/>
                            </a:outerShdw>
                          </a:effectLst>
                          <a:latin typeface="Tahoma" panose="020B0604030504040204" pitchFamily="34" charset="0"/>
                        </a:defRPr>
                      </a:lvl2pPr>
                      <a:lvl3pPr>
                        <a:spcBef>
                          <a:spcPct val="20000"/>
                        </a:spcBef>
                        <a:buClr>
                          <a:schemeClr val="accent2"/>
                        </a:buClr>
                        <a:buSzPct val="65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4pPr>
                      <a:lvl5pPr>
                        <a:spcBef>
                          <a:spcPct val="20000"/>
                        </a:spcBef>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altLang="uk-UA" sz="2000" b="1" i="0" u="none" strike="noStrike" cap="none" normalizeH="0" baseline="0" dirty="0">
                          <a:ln>
                            <a:noFill/>
                          </a:ln>
                          <a:solidFill>
                            <a:srgbClr val="000000"/>
                          </a:solidFill>
                          <a:effectLst/>
                          <a:latin typeface="Arial" panose="020B0604020202020204" pitchFamily="34" charset="0"/>
                          <a:cs typeface="Arial" panose="020B0604020202020204" pitchFamily="34" charset="0"/>
                        </a:rPr>
                        <a:t>Середні смертельні</a:t>
                      </a:r>
                      <a:r>
                        <a:rPr kumimoji="0" lang="en-US" altLang="uk-UA" sz="2000" b="1" i="0" u="none" strike="noStrike" cap="none" normalizeH="0" baseline="0" dirty="0">
                          <a:ln>
                            <a:noFill/>
                          </a:ln>
                          <a:solidFill>
                            <a:srgbClr val="000000"/>
                          </a:solidFill>
                          <a:effectLst/>
                          <a:latin typeface="Arial" panose="020B0604020202020204" pitchFamily="34" charset="0"/>
                          <a:cs typeface="Arial" panose="020B0604020202020204" pitchFamily="34" charset="0"/>
                        </a:rPr>
                        <a:t> (CC)</a:t>
                      </a:r>
                      <a:endParaRPr kumimoji="0" lang="uk-UA" altLang="uk-UA" sz="2000" b="1"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lumMod val="95000"/>
                      </a:schemeClr>
                    </a:solidFill>
                  </a:tcPr>
                </a:tc>
                <a:tc hMerge="1">
                  <a:txBody>
                    <a:bodyPr/>
                    <a:lstStyle/>
                    <a:p>
                      <a:endParaRPr lang="uk-UA"/>
                    </a:p>
                  </a:txBody>
                  <a:tcPr/>
                </a:tc>
                <a:extLst>
                  <a:ext uri="{0D108BD9-81ED-4DB2-BD59-A6C34878D82A}">
                    <a16:rowId xmlns:a16="http://schemas.microsoft.com/office/drawing/2014/main" val="3975870262"/>
                  </a:ext>
                </a:extLst>
              </a:tr>
              <a:tr h="948299">
                <a:tc vMerge="1">
                  <a:txBody>
                    <a:bodyPr/>
                    <a:lstStyle/>
                    <a:p>
                      <a:endParaRPr lang="uk-UA"/>
                    </a:p>
                  </a:txBody>
                  <a:tcPr/>
                </a:tc>
                <a:tc vMerge="1">
                  <a:txBody>
                    <a:bodyPr/>
                    <a:lstStyle/>
                    <a:p>
                      <a:endParaRPr lang="uk-UA"/>
                    </a:p>
                  </a:txBody>
                  <a:tcPr/>
                </a:tc>
                <a:tc>
                  <a:txBody>
                    <a:bodyPr/>
                    <a:lstStyle>
                      <a:lvl1pPr>
                        <a:spcBef>
                          <a:spcPct val="20000"/>
                        </a:spcBef>
                        <a:buClr>
                          <a:schemeClr val="hlink"/>
                        </a:buClr>
                        <a:buSzPct val="65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a:spcBef>
                          <a:spcPct val="20000"/>
                        </a:spcBef>
                        <a:buClr>
                          <a:schemeClr val="tx1"/>
                        </a:buClr>
                        <a:buSzPct val="65000"/>
                        <a:buFont typeface="Wingdings" panose="05000000000000000000" pitchFamily="2" charset="2"/>
                        <a:defRPr sz="2400">
                          <a:solidFill>
                            <a:schemeClr val="tx1"/>
                          </a:solidFill>
                          <a:effectLst>
                            <a:outerShdw blurRad="38100" dist="38100" dir="2700000" algn="tl">
                              <a:srgbClr val="000000"/>
                            </a:outerShdw>
                          </a:effectLst>
                          <a:latin typeface="Tahoma" panose="020B0604030504040204" pitchFamily="34" charset="0"/>
                        </a:defRPr>
                      </a:lvl2pPr>
                      <a:lvl3pPr>
                        <a:spcBef>
                          <a:spcPct val="20000"/>
                        </a:spcBef>
                        <a:buClr>
                          <a:schemeClr val="accent2"/>
                        </a:buClr>
                        <a:buSzPct val="65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4pPr>
                      <a:lvl5pPr>
                        <a:spcBef>
                          <a:spcPct val="20000"/>
                        </a:spcBef>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altLang="uk-UA" sz="2000" b="1" i="0" u="none" strike="noStrike" cap="none" normalizeH="0" baseline="0" dirty="0">
                          <a:ln>
                            <a:noFill/>
                          </a:ln>
                          <a:solidFill>
                            <a:srgbClr val="000000"/>
                          </a:solidFill>
                          <a:effectLst/>
                          <a:latin typeface="Arial" panose="020B0604020202020204" pitchFamily="34" charset="0"/>
                          <a:cs typeface="Arial" panose="020B0604020202020204" pitchFamily="34" charset="0"/>
                        </a:rPr>
                        <a:t>Концентрація, </a:t>
                      </a:r>
                    </a:p>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2000" b="1" i="0" u="none" strike="noStrike" cap="none" normalizeH="0" baseline="0" dirty="0">
                          <a:ln>
                            <a:noFill/>
                          </a:ln>
                          <a:solidFill>
                            <a:srgbClr val="000000"/>
                          </a:solidFill>
                          <a:effectLst/>
                          <a:latin typeface="Arial" panose="020B0604020202020204" pitchFamily="34" charset="0"/>
                          <a:cs typeface="Arial" panose="020B0604020202020204" pitchFamily="34" charset="0"/>
                        </a:rPr>
                        <a:t>мг/л</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lumMod val="95000"/>
                      </a:schemeClr>
                    </a:solidFill>
                  </a:tcPr>
                </a:tc>
                <a:tc>
                  <a:txBody>
                    <a:bodyPr/>
                    <a:lstStyle>
                      <a:lvl1pPr>
                        <a:spcBef>
                          <a:spcPct val="20000"/>
                        </a:spcBef>
                        <a:buClr>
                          <a:schemeClr val="hlink"/>
                        </a:buClr>
                        <a:buSzPct val="65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a:spcBef>
                          <a:spcPct val="20000"/>
                        </a:spcBef>
                        <a:buClr>
                          <a:schemeClr val="tx1"/>
                        </a:buClr>
                        <a:buSzPct val="65000"/>
                        <a:buFont typeface="Wingdings" panose="05000000000000000000" pitchFamily="2" charset="2"/>
                        <a:defRPr sz="2400">
                          <a:solidFill>
                            <a:schemeClr val="tx1"/>
                          </a:solidFill>
                          <a:effectLst>
                            <a:outerShdw blurRad="38100" dist="38100" dir="2700000" algn="tl">
                              <a:srgbClr val="000000"/>
                            </a:outerShdw>
                          </a:effectLst>
                          <a:latin typeface="Tahoma" panose="020B0604030504040204" pitchFamily="34" charset="0"/>
                        </a:defRPr>
                      </a:lvl2pPr>
                      <a:lvl3pPr>
                        <a:spcBef>
                          <a:spcPct val="20000"/>
                        </a:spcBef>
                        <a:buClr>
                          <a:schemeClr val="accent2"/>
                        </a:buClr>
                        <a:buSzPct val="65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4pPr>
                      <a:lvl5pPr>
                        <a:spcBef>
                          <a:spcPct val="20000"/>
                        </a:spcBef>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altLang="uk-UA" sz="2000" b="1" i="0" u="none" strike="noStrike" cap="none" normalizeH="0" baseline="0" dirty="0">
                          <a:ln>
                            <a:noFill/>
                          </a:ln>
                          <a:solidFill>
                            <a:srgbClr val="000000"/>
                          </a:solidFill>
                          <a:effectLst/>
                          <a:latin typeface="Arial" panose="020B0604020202020204" pitchFamily="34" charset="0"/>
                          <a:cs typeface="Arial" panose="020B0604020202020204" pitchFamily="34" charset="0"/>
                        </a:rPr>
                        <a:t>Доза при внутрішньому надходженні</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lumMod val="95000"/>
                      </a:schemeClr>
                    </a:solidFill>
                  </a:tcPr>
                </a:tc>
                <a:extLst>
                  <a:ext uri="{0D108BD9-81ED-4DB2-BD59-A6C34878D82A}">
                    <a16:rowId xmlns:a16="http://schemas.microsoft.com/office/drawing/2014/main" val="2231998623"/>
                  </a:ext>
                </a:extLst>
              </a:tr>
              <a:tr h="620713">
                <a:tc>
                  <a:txBody>
                    <a:bodyPr/>
                    <a:lstStyle>
                      <a:lvl1pPr>
                        <a:spcBef>
                          <a:spcPct val="20000"/>
                        </a:spcBef>
                        <a:buClr>
                          <a:schemeClr val="hlink"/>
                        </a:buClr>
                        <a:buSzPct val="65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a:spcBef>
                          <a:spcPct val="20000"/>
                        </a:spcBef>
                        <a:buClr>
                          <a:schemeClr val="tx1"/>
                        </a:buClr>
                        <a:buSzPct val="65000"/>
                        <a:buFont typeface="Wingdings" panose="05000000000000000000" pitchFamily="2" charset="2"/>
                        <a:defRPr sz="2400">
                          <a:solidFill>
                            <a:schemeClr val="tx1"/>
                          </a:solidFill>
                          <a:effectLst>
                            <a:outerShdw blurRad="38100" dist="38100" dir="2700000" algn="tl">
                              <a:srgbClr val="000000"/>
                            </a:outerShdw>
                          </a:effectLst>
                          <a:latin typeface="Tahoma" panose="020B0604030504040204" pitchFamily="34" charset="0"/>
                        </a:defRPr>
                      </a:lvl2pPr>
                      <a:lvl3pPr>
                        <a:spcBef>
                          <a:spcPct val="20000"/>
                        </a:spcBef>
                        <a:buClr>
                          <a:schemeClr val="accent2"/>
                        </a:buClr>
                        <a:buSzPct val="65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4pPr>
                      <a:lvl5pPr>
                        <a:spcBef>
                          <a:spcPct val="20000"/>
                        </a:spcBef>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altLang="uk-UA" sz="2000" b="1" i="0" u="none" strike="noStrike" cap="none" normalizeH="0" baseline="0" dirty="0">
                          <a:ln>
                            <a:noFill/>
                          </a:ln>
                          <a:solidFill>
                            <a:srgbClr val="000000"/>
                          </a:solidFill>
                          <a:effectLst/>
                          <a:latin typeface="Arial" panose="020B0604020202020204" pitchFamily="34" charset="0"/>
                          <a:cs typeface="Arial" panose="020B0604020202020204" pitchFamily="34" charset="0"/>
                        </a:rPr>
                        <a:t>Надзвичайно токсичні</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hlink"/>
                        </a:buClr>
                        <a:buSzPct val="65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a:spcBef>
                          <a:spcPct val="20000"/>
                        </a:spcBef>
                        <a:buClr>
                          <a:schemeClr val="tx1"/>
                        </a:buClr>
                        <a:buSzPct val="65000"/>
                        <a:buFont typeface="Wingdings" panose="05000000000000000000" pitchFamily="2" charset="2"/>
                        <a:defRPr sz="2400">
                          <a:solidFill>
                            <a:schemeClr val="tx1"/>
                          </a:solidFill>
                          <a:effectLst>
                            <a:outerShdw blurRad="38100" dist="38100" dir="2700000" algn="tl">
                              <a:srgbClr val="000000"/>
                            </a:outerShdw>
                          </a:effectLst>
                          <a:latin typeface="Tahoma" panose="020B0604030504040204" pitchFamily="34" charset="0"/>
                        </a:defRPr>
                      </a:lvl2pPr>
                      <a:lvl3pPr>
                        <a:spcBef>
                          <a:spcPct val="20000"/>
                        </a:spcBef>
                        <a:buClr>
                          <a:schemeClr val="accent2"/>
                        </a:buClr>
                        <a:buSzPct val="65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4pPr>
                      <a:lvl5pPr>
                        <a:spcBef>
                          <a:spcPct val="20000"/>
                        </a:spcBef>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altLang="uk-UA" sz="2000" b="1" i="0" u="none" strike="noStrike" cap="none" normalizeH="0" baseline="0" dirty="0">
                          <a:ln>
                            <a:noFill/>
                          </a:ln>
                          <a:solidFill>
                            <a:srgbClr val="000000"/>
                          </a:solidFill>
                          <a:effectLst/>
                          <a:latin typeface="Arial" panose="020B0604020202020204" pitchFamily="34" charset="0"/>
                          <a:cs typeface="Arial" panose="020B0604020202020204" pitchFamily="34" charset="0"/>
                        </a:rPr>
                        <a:t>0,1</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hlink"/>
                        </a:buClr>
                        <a:buSzPct val="65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a:spcBef>
                          <a:spcPct val="20000"/>
                        </a:spcBef>
                        <a:buClr>
                          <a:schemeClr val="tx1"/>
                        </a:buClr>
                        <a:buSzPct val="65000"/>
                        <a:buFont typeface="Wingdings" panose="05000000000000000000" pitchFamily="2" charset="2"/>
                        <a:defRPr sz="2400">
                          <a:solidFill>
                            <a:schemeClr val="tx1"/>
                          </a:solidFill>
                          <a:effectLst>
                            <a:outerShdw blurRad="38100" dist="38100" dir="2700000" algn="tl">
                              <a:srgbClr val="000000"/>
                            </a:outerShdw>
                          </a:effectLst>
                          <a:latin typeface="Tahoma" panose="020B0604030504040204" pitchFamily="34" charset="0"/>
                        </a:defRPr>
                      </a:lvl2pPr>
                      <a:lvl3pPr>
                        <a:spcBef>
                          <a:spcPct val="20000"/>
                        </a:spcBef>
                        <a:buClr>
                          <a:schemeClr val="accent2"/>
                        </a:buClr>
                        <a:buSzPct val="65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4pPr>
                      <a:lvl5pPr>
                        <a:spcBef>
                          <a:spcPct val="20000"/>
                        </a:spcBef>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altLang="uk-UA" sz="2000" b="1" i="0" u="none" strike="noStrike" cap="none" normalizeH="0" baseline="0" dirty="0">
                          <a:ln>
                            <a:noFill/>
                          </a:ln>
                          <a:solidFill>
                            <a:srgbClr val="000000"/>
                          </a:solidFill>
                          <a:effectLst/>
                          <a:latin typeface="Arial" panose="020B0604020202020204" pitchFamily="34" charset="0"/>
                          <a:cs typeface="Arial" panose="020B0604020202020204" pitchFamily="34" charset="0"/>
                        </a:rPr>
                        <a:t>&lt;1</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hlink"/>
                        </a:buClr>
                        <a:buSzPct val="65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a:spcBef>
                          <a:spcPct val="20000"/>
                        </a:spcBef>
                        <a:buClr>
                          <a:schemeClr val="tx1"/>
                        </a:buClr>
                        <a:buSzPct val="65000"/>
                        <a:buFont typeface="Wingdings" panose="05000000000000000000" pitchFamily="2" charset="2"/>
                        <a:defRPr sz="2400">
                          <a:solidFill>
                            <a:schemeClr val="tx1"/>
                          </a:solidFill>
                          <a:effectLst>
                            <a:outerShdw blurRad="38100" dist="38100" dir="2700000" algn="tl">
                              <a:srgbClr val="000000"/>
                            </a:outerShdw>
                          </a:effectLst>
                          <a:latin typeface="Tahoma" panose="020B0604030504040204" pitchFamily="34" charset="0"/>
                        </a:defRPr>
                      </a:lvl2pPr>
                      <a:lvl3pPr>
                        <a:spcBef>
                          <a:spcPct val="20000"/>
                        </a:spcBef>
                        <a:buClr>
                          <a:schemeClr val="accent2"/>
                        </a:buClr>
                        <a:buSzPct val="65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4pPr>
                      <a:lvl5pPr>
                        <a:spcBef>
                          <a:spcPct val="20000"/>
                        </a:spcBef>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altLang="uk-UA" sz="2000" b="1" i="0" u="none" strike="noStrike" cap="none" normalizeH="0" baseline="0" dirty="0">
                          <a:ln>
                            <a:noFill/>
                          </a:ln>
                          <a:solidFill>
                            <a:srgbClr val="000000"/>
                          </a:solidFill>
                          <a:effectLst/>
                          <a:latin typeface="Arial" panose="020B0604020202020204" pitchFamily="34" charset="0"/>
                          <a:cs typeface="Arial" panose="020B0604020202020204" pitchFamily="34" charset="0"/>
                        </a:rPr>
                        <a:t>&lt;1</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773992840"/>
                  </a:ext>
                </a:extLst>
              </a:tr>
              <a:tr h="369888">
                <a:tc>
                  <a:txBody>
                    <a:bodyPr/>
                    <a:lstStyle>
                      <a:lvl1pPr>
                        <a:spcBef>
                          <a:spcPct val="20000"/>
                        </a:spcBef>
                        <a:buClr>
                          <a:schemeClr val="hlink"/>
                        </a:buClr>
                        <a:buSzPct val="65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a:spcBef>
                          <a:spcPct val="20000"/>
                        </a:spcBef>
                        <a:buClr>
                          <a:schemeClr val="tx1"/>
                        </a:buClr>
                        <a:buSzPct val="65000"/>
                        <a:buFont typeface="Wingdings" panose="05000000000000000000" pitchFamily="2" charset="2"/>
                        <a:defRPr sz="2400">
                          <a:solidFill>
                            <a:schemeClr val="tx1"/>
                          </a:solidFill>
                          <a:effectLst>
                            <a:outerShdw blurRad="38100" dist="38100" dir="2700000" algn="tl">
                              <a:srgbClr val="000000"/>
                            </a:outerShdw>
                          </a:effectLst>
                          <a:latin typeface="Tahoma" panose="020B0604030504040204" pitchFamily="34" charset="0"/>
                        </a:defRPr>
                      </a:lvl2pPr>
                      <a:lvl3pPr>
                        <a:spcBef>
                          <a:spcPct val="20000"/>
                        </a:spcBef>
                        <a:buClr>
                          <a:schemeClr val="accent2"/>
                        </a:buClr>
                        <a:buSzPct val="65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4pPr>
                      <a:lvl5pPr>
                        <a:spcBef>
                          <a:spcPct val="20000"/>
                        </a:spcBef>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altLang="uk-UA" sz="2000" b="1" i="0" u="none" strike="noStrike" cap="none" normalizeH="0" baseline="0">
                          <a:ln>
                            <a:noFill/>
                          </a:ln>
                          <a:solidFill>
                            <a:srgbClr val="000000"/>
                          </a:solidFill>
                          <a:effectLst/>
                          <a:latin typeface="Arial" panose="020B0604020202020204" pitchFamily="34" charset="0"/>
                          <a:cs typeface="Arial" panose="020B0604020202020204" pitchFamily="34" charset="0"/>
                        </a:rPr>
                        <a:t>Високо токсичні</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hlink"/>
                        </a:buClr>
                        <a:buSzPct val="65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a:spcBef>
                          <a:spcPct val="20000"/>
                        </a:spcBef>
                        <a:buClr>
                          <a:schemeClr val="tx1"/>
                        </a:buClr>
                        <a:buSzPct val="65000"/>
                        <a:buFont typeface="Wingdings" panose="05000000000000000000" pitchFamily="2" charset="2"/>
                        <a:defRPr sz="2400">
                          <a:solidFill>
                            <a:schemeClr val="tx1"/>
                          </a:solidFill>
                          <a:effectLst>
                            <a:outerShdw blurRad="38100" dist="38100" dir="2700000" algn="tl">
                              <a:srgbClr val="000000"/>
                            </a:outerShdw>
                          </a:effectLst>
                          <a:latin typeface="Tahoma" panose="020B0604030504040204" pitchFamily="34" charset="0"/>
                        </a:defRPr>
                      </a:lvl2pPr>
                      <a:lvl3pPr>
                        <a:spcBef>
                          <a:spcPct val="20000"/>
                        </a:spcBef>
                        <a:buClr>
                          <a:schemeClr val="accent2"/>
                        </a:buClr>
                        <a:buSzPct val="65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4pPr>
                      <a:lvl5pPr>
                        <a:spcBef>
                          <a:spcPct val="20000"/>
                        </a:spcBef>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altLang="uk-UA" sz="2000" b="1" i="0" u="none" strike="noStrike" cap="none" normalizeH="0" baseline="0">
                          <a:ln>
                            <a:noFill/>
                          </a:ln>
                          <a:solidFill>
                            <a:srgbClr val="000000"/>
                          </a:solidFill>
                          <a:effectLst/>
                          <a:latin typeface="Arial" panose="020B0604020202020204" pitchFamily="34" charset="0"/>
                          <a:cs typeface="Arial" panose="020B0604020202020204" pitchFamily="34" charset="0"/>
                        </a:rPr>
                        <a:t>0,1-1</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hlink"/>
                        </a:buClr>
                        <a:buSzPct val="65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a:spcBef>
                          <a:spcPct val="20000"/>
                        </a:spcBef>
                        <a:buClr>
                          <a:schemeClr val="tx1"/>
                        </a:buClr>
                        <a:buSzPct val="65000"/>
                        <a:buFont typeface="Wingdings" panose="05000000000000000000" pitchFamily="2" charset="2"/>
                        <a:defRPr sz="2400">
                          <a:solidFill>
                            <a:schemeClr val="tx1"/>
                          </a:solidFill>
                          <a:effectLst>
                            <a:outerShdw blurRad="38100" dist="38100" dir="2700000" algn="tl">
                              <a:srgbClr val="000000"/>
                            </a:outerShdw>
                          </a:effectLst>
                          <a:latin typeface="Tahoma" panose="020B0604030504040204" pitchFamily="34" charset="0"/>
                        </a:defRPr>
                      </a:lvl2pPr>
                      <a:lvl3pPr>
                        <a:spcBef>
                          <a:spcPct val="20000"/>
                        </a:spcBef>
                        <a:buClr>
                          <a:schemeClr val="accent2"/>
                        </a:buClr>
                        <a:buSzPct val="65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4pPr>
                      <a:lvl5pPr>
                        <a:spcBef>
                          <a:spcPct val="20000"/>
                        </a:spcBef>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altLang="uk-UA" sz="2000" b="1" i="0" u="none" strike="noStrike" cap="none" normalizeH="0" baseline="0" dirty="0">
                          <a:ln>
                            <a:noFill/>
                          </a:ln>
                          <a:solidFill>
                            <a:srgbClr val="000000"/>
                          </a:solidFill>
                          <a:effectLst/>
                          <a:latin typeface="Arial" panose="020B0604020202020204" pitchFamily="34" charset="0"/>
                          <a:cs typeface="Arial" panose="020B0604020202020204" pitchFamily="34" charset="0"/>
                        </a:rPr>
                        <a:t>1-5</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hlink"/>
                        </a:buClr>
                        <a:buSzPct val="65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a:spcBef>
                          <a:spcPct val="20000"/>
                        </a:spcBef>
                        <a:buClr>
                          <a:schemeClr val="tx1"/>
                        </a:buClr>
                        <a:buSzPct val="65000"/>
                        <a:buFont typeface="Wingdings" panose="05000000000000000000" pitchFamily="2" charset="2"/>
                        <a:defRPr sz="2400">
                          <a:solidFill>
                            <a:schemeClr val="tx1"/>
                          </a:solidFill>
                          <a:effectLst>
                            <a:outerShdw blurRad="38100" dist="38100" dir="2700000" algn="tl">
                              <a:srgbClr val="000000"/>
                            </a:outerShdw>
                          </a:effectLst>
                          <a:latin typeface="Tahoma" panose="020B0604030504040204" pitchFamily="34" charset="0"/>
                        </a:defRPr>
                      </a:lvl2pPr>
                      <a:lvl3pPr>
                        <a:spcBef>
                          <a:spcPct val="20000"/>
                        </a:spcBef>
                        <a:buClr>
                          <a:schemeClr val="accent2"/>
                        </a:buClr>
                        <a:buSzPct val="65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4pPr>
                      <a:lvl5pPr>
                        <a:spcBef>
                          <a:spcPct val="20000"/>
                        </a:spcBef>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altLang="uk-UA" sz="2000" b="1" i="0" u="none" strike="noStrike" cap="none" normalizeH="0" baseline="0" dirty="0">
                          <a:ln>
                            <a:noFill/>
                          </a:ln>
                          <a:solidFill>
                            <a:srgbClr val="000000"/>
                          </a:solidFill>
                          <a:effectLst/>
                          <a:latin typeface="Arial" panose="020B0604020202020204" pitchFamily="34" charset="0"/>
                          <a:cs typeface="Arial" panose="020B0604020202020204" pitchFamily="34" charset="0"/>
                        </a:rPr>
                        <a:t>1-50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906383459"/>
                  </a:ext>
                </a:extLst>
              </a:tr>
              <a:tr h="368300">
                <a:tc>
                  <a:txBody>
                    <a:bodyPr/>
                    <a:lstStyle>
                      <a:lvl1pPr>
                        <a:spcBef>
                          <a:spcPct val="20000"/>
                        </a:spcBef>
                        <a:buClr>
                          <a:schemeClr val="hlink"/>
                        </a:buClr>
                        <a:buSzPct val="65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a:spcBef>
                          <a:spcPct val="20000"/>
                        </a:spcBef>
                        <a:buClr>
                          <a:schemeClr val="tx1"/>
                        </a:buClr>
                        <a:buSzPct val="65000"/>
                        <a:buFont typeface="Wingdings" panose="05000000000000000000" pitchFamily="2" charset="2"/>
                        <a:defRPr sz="2400">
                          <a:solidFill>
                            <a:schemeClr val="tx1"/>
                          </a:solidFill>
                          <a:effectLst>
                            <a:outerShdw blurRad="38100" dist="38100" dir="2700000" algn="tl">
                              <a:srgbClr val="000000"/>
                            </a:outerShdw>
                          </a:effectLst>
                          <a:latin typeface="Tahoma" panose="020B0604030504040204" pitchFamily="34" charset="0"/>
                        </a:defRPr>
                      </a:lvl2pPr>
                      <a:lvl3pPr>
                        <a:spcBef>
                          <a:spcPct val="20000"/>
                        </a:spcBef>
                        <a:buClr>
                          <a:schemeClr val="accent2"/>
                        </a:buClr>
                        <a:buSzPct val="65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4pPr>
                      <a:lvl5pPr>
                        <a:spcBef>
                          <a:spcPct val="20000"/>
                        </a:spcBef>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altLang="uk-UA" sz="2000" b="1" i="0" u="none" strike="noStrike" cap="none" normalizeH="0" baseline="0">
                          <a:ln>
                            <a:noFill/>
                          </a:ln>
                          <a:solidFill>
                            <a:srgbClr val="000000"/>
                          </a:solidFill>
                          <a:effectLst/>
                          <a:latin typeface="Arial" panose="020B0604020202020204" pitchFamily="34" charset="0"/>
                          <a:cs typeface="Arial" panose="020B0604020202020204" pitchFamily="34" charset="0"/>
                        </a:rPr>
                        <a:t>Сильно токсичні</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hlink"/>
                        </a:buClr>
                        <a:buSzPct val="65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a:spcBef>
                          <a:spcPct val="20000"/>
                        </a:spcBef>
                        <a:buClr>
                          <a:schemeClr val="tx1"/>
                        </a:buClr>
                        <a:buSzPct val="65000"/>
                        <a:buFont typeface="Wingdings" panose="05000000000000000000" pitchFamily="2" charset="2"/>
                        <a:defRPr sz="2400">
                          <a:solidFill>
                            <a:schemeClr val="tx1"/>
                          </a:solidFill>
                          <a:effectLst>
                            <a:outerShdw blurRad="38100" dist="38100" dir="2700000" algn="tl">
                              <a:srgbClr val="000000"/>
                            </a:outerShdw>
                          </a:effectLst>
                          <a:latin typeface="Tahoma" panose="020B0604030504040204" pitchFamily="34" charset="0"/>
                        </a:defRPr>
                      </a:lvl2pPr>
                      <a:lvl3pPr>
                        <a:spcBef>
                          <a:spcPct val="20000"/>
                        </a:spcBef>
                        <a:buClr>
                          <a:schemeClr val="accent2"/>
                        </a:buClr>
                        <a:buSzPct val="65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4pPr>
                      <a:lvl5pPr>
                        <a:spcBef>
                          <a:spcPct val="20000"/>
                        </a:spcBef>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altLang="uk-UA" sz="2000" b="1" i="0" u="none" strike="noStrike" cap="none" normalizeH="0" baseline="0">
                          <a:ln>
                            <a:noFill/>
                          </a:ln>
                          <a:solidFill>
                            <a:srgbClr val="000000"/>
                          </a:solidFill>
                          <a:effectLst/>
                          <a:latin typeface="Arial" panose="020B0604020202020204" pitchFamily="34" charset="0"/>
                          <a:cs typeface="Arial" panose="020B0604020202020204" pitchFamily="34" charset="0"/>
                        </a:rPr>
                        <a:t>1,1-10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hlink"/>
                        </a:buClr>
                        <a:buSzPct val="65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a:spcBef>
                          <a:spcPct val="20000"/>
                        </a:spcBef>
                        <a:buClr>
                          <a:schemeClr val="tx1"/>
                        </a:buClr>
                        <a:buSzPct val="65000"/>
                        <a:buFont typeface="Wingdings" panose="05000000000000000000" pitchFamily="2" charset="2"/>
                        <a:defRPr sz="2400">
                          <a:solidFill>
                            <a:schemeClr val="tx1"/>
                          </a:solidFill>
                          <a:effectLst>
                            <a:outerShdw blurRad="38100" dist="38100" dir="2700000" algn="tl">
                              <a:srgbClr val="000000"/>
                            </a:outerShdw>
                          </a:effectLst>
                          <a:latin typeface="Tahoma" panose="020B0604030504040204" pitchFamily="34" charset="0"/>
                        </a:defRPr>
                      </a:lvl2pPr>
                      <a:lvl3pPr>
                        <a:spcBef>
                          <a:spcPct val="20000"/>
                        </a:spcBef>
                        <a:buClr>
                          <a:schemeClr val="accent2"/>
                        </a:buClr>
                        <a:buSzPct val="65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4pPr>
                      <a:lvl5pPr>
                        <a:spcBef>
                          <a:spcPct val="20000"/>
                        </a:spcBef>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altLang="uk-UA" sz="2000" b="1" i="0" u="none" strike="noStrike" cap="none" normalizeH="0" baseline="0">
                          <a:ln>
                            <a:noFill/>
                          </a:ln>
                          <a:solidFill>
                            <a:srgbClr val="000000"/>
                          </a:solidFill>
                          <a:effectLst/>
                          <a:latin typeface="Arial" panose="020B0604020202020204" pitchFamily="34" charset="0"/>
                          <a:cs typeface="Arial" panose="020B0604020202020204" pitchFamily="34" charset="0"/>
                        </a:rPr>
                        <a:t>6-20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hlink"/>
                        </a:buClr>
                        <a:buSzPct val="65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a:spcBef>
                          <a:spcPct val="20000"/>
                        </a:spcBef>
                        <a:buClr>
                          <a:schemeClr val="tx1"/>
                        </a:buClr>
                        <a:buSzPct val="65000"/>
                        <a:buFont typeface="Wingdings" panose="05000000000000000000" pitchFamily="2" charset="2"/>
                        <a:defRPr sz="2400">
                          <a:solidFill>
                            <a:schemeClr val="tx1"/>
                          </a:solidFill>
                          <a:effectLst>
                            <a:outerShdw blurRad="38100" dist="38100" dir="2700000" algn="tl">
                              <a:srgbClr val="000000"/>
                            </a:outerShdw>
                          </a:effectLst>
                          <a:latin typeface="Tahoma" panose="020B0604030504040204" pitchFamily="34" charset="0"/>
                        </a:defRPr>
                      </a:lvl2pPr>
                      <a:lvl3pPr>
                        <a:spcBef>
                          <a:spcPct val="20000"/>
                        </a:spcBef>
                        <a:buClr>
                          <a:schemeClr val="accent2"/>
                        </a:buClr>
                        <a:buSzPct val="65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4pPr>
                      <a:lvl5pPr>
                        <a:spcBef>
                          <a:spcPct val="20000"/>
                        </a:spcBef>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altLang="uk-UA" sz="2000" b="1" i="0" u="none" strike="noStrike" cap="none" normalizeH="0" baseline="0" dirty="0">
                          <a:ln>
                            <a:noFill/>
                          </a:ln>
                          <a:solidFill>
                            <a:srgbClr val="000000"/>
                          </a:solidFill>
                          <a:effectLst/>
                          <a:latin typeface="Arial" panose="020B0604020202020204" pitchFamily="34" charset="0"/>
                          <a:cs typeface="Arial" panose="020B0604020202020204" pitchFamily="34" charset="0"/>
                        </a:rPr>
                        <a:t>51-500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857847549"/>
                  </a:ext>
                </a:extLst>
              </a:tr>
              <a:tr h="625475">
                <a:tc>
                  <a:txBody>
                    <a:bodyPr/>
                    <a:lstStyle>
                      <a:lvl1pPr>
                        <a:spcBef>
                          <a:spcPct val="20000"/>
                        </a:spcBef>
                        <a:buClr>
                          <a:schemeClr val="hlink"/>
                        </a:buClr>
                        <a:buSzPct val="65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a:spcBef>
                          <a:spcPct val="20000"/>
                        </a:spcBef>
                        <a:buClr>
                          <a:schemeClr val="tx1"/>
                        </a:buClr>
                        <a:buSzPct val="65000"/>
                        <a:buFont typeface="Wingdings" panose="05000000000000000000" pitchFamily="2" charset="2"/>
                        <a:defRPr sz="2400">
                          <a:solidFill>
                            <a:schemeClr val="tx1"/>
                          </a:solidFill>
                          <a:effectLst>
                            <a:outerShdw blurRad="38100" dist="38100" dir="2700000" algn="tl">
                              <a:srgbClr val="000000"/>
                            </a:outerShdw>
                          </a:effectLst>
                          <a:latin typeface="Tahoma" panose="020B0604030504040204" pitchFamily="34" charset="0"/>
                        </a:defRPr>
                      </a:lvl2pPr>
                      <a:lvl3pPr>
                        <a:spcBef>
                          <a:spcPct val="20000"/>
                        </a:spcBef>
                        <a:buClr>
                          <a:schemeClr val="accent2"/>
                        </a:buClr>
                        <a:buSzPct val="65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4pPr>
                      <a:lvl5pPr>
                        <a:spcBef>
                          <a:spcPct val="20000"/>
                        </a:spcBef>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altLang="uk-UA" sz="2000" b="1" i="0" u="none" strike="noStrike" cap="none" normalizeH="0" baseline="0">
                          <a:ln>
                            <a:noFill/>
                          </a:ln>
                          <a:solidFill>
                            <a:srgbClr val="000000"/>
                          </a:solidFill>
                          <a:effectLst/>
                          <a:latin typeface="Arial" panose="020B0604020202020204" pitchFamily="34" charset="0"/>
                          <a:cs typeface="Arial" panose="020B0604020202020204" pitchFamily="34" charset="0"/>
                        </a:rPr>
                        <a:t>Помірно токсичні</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hlink"/>
                        </a:buClr>
                        <a:buSzPct val="65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a:spcBef>
                          <a:spcPct val="20000"/>
                        </a:spcBef>
                        <a:buClr>
                          <a:schemeClr val="tx1"/>
                        </a:buClr>
                        <a:buSzPct val="65000"/>
                        <a:buFont typeface="Wingdings" panose="05000000000000000000" pitchFamily="2" charset="2"/>
                        <a:defRPr sz="2400">
                          <a:solidFill>
                            <a:schemeClr val="tx1"/>
                          </a:solidFill>
                          <a:effectLst>
                            <a:outerShdw blurRad="38100" dist="38100" dir="2700000" algn="tl">
                              <a:srgbClr val="000000"/>
                            </a:outerShdw>
                          </a:effectLst>
                          <a:latin typeface="Tahoma" panose="020B0604030504040204" pitchFamily="34" charset="0"/>
                        </a:defRPr>
                      </a:lvl2pPr>
                      <a:lvl3pPr>
                        <a:spcBef>
                          <a:spcPct val="20000"/>
                        </a:spcBef>
                        <a:buClr>
                          <a:schemeClr val="accent2"/>
                        </a:buClr>
                        <a:buSzPct val="65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4pPr>
                      <a:lvl5pPr>
                        <a:spcBef>
                          <a:spcPct val="20000"/>
                        </a:spcBef>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altLang="uk-UA" sz="2000" b="1" i="0" u="none" strike="noStrike" cap="none" normalizeH="0" baseline="0">
                          <a:ln>
                            <a:noFill/>
                          </a:ln>
                          <a:solidFill>
                            <a:srgbClr val="000000"/>
                          </a:solidFill>
                          <a:effectLst/>
                          <a:latin typeface="Arial" panose="020B0604020202020204" pitchFamily="34" charset="0"/>
                          <a:cs typeface="Arial" panose="020B0604020202020204" pitchFamily="34" charset="0"/>
                        </a:rPr>
                        <a:t>1,1-10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hlink"/>
                        </a:buClr>
                        <a:buSzPct val="65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a:spcBef>
                          <a:spcPct val="20000"/>
                        </a:spcBef>
                        <a:buClr>
                          <a:schemeClr val="tx1"/>
                        </a:buClr>
                        <a:buSzPct val="65000"/>
                        <a:buFont typeface="Wingdings" panose="05000000000000000000" pitchFamily="2" charset="2"/>
                        <a:defRPr sz="2400">
                          <a:solidFill>
                            <a:schemeClr val="tx1"/>
                          </a:solidFill>
                          <a:effectLst>
                            <a:outerShdw blurRad="38100" dist="38100" dir="2700000" algn="tl">
                              <a:srgbClr val="000000"/>
                            </a:outerShdw>
                          </a:effectLst>
                          <a:latin typeface="Tahoma" panose="020B0604030504040204" pitchFamily="34" charset="0"/>
                        </a:defRPr>
                      </a:lvl2pPr>
                      <a:lvl3pPr>
                        <a:spcBef>
                          <a:spcPct val="20000"/>
                        </a:spcBef>
                        <a:buClr>
                          <a:schemeClr val="accent2"/>
                        </a:buClr>
                        <a:buSzPct val="65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4pPr>
                      <a:lvl5pPr>
                        <a:spcBef>
                          <a:spcPct val="20000"/>
                        </a:spcBef>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altLang="uk-UA" sz="2000" b="1" i="0" u="none" strike="noStrike" cap="none" normalizeH="0" baseline="0">
                          <a:ln>
                            <a:noFill/>
                          </a:ln>
                          <a:solidFill>
                            <a:srgbClr val="000000"/>
                          </a:solidFill>
                          <a:effectLst/>
                          <a:latin typeface="Arial" panose="020B0604020202020204" pitchFamily="34" charset="0"/>
                          <a:cs typeface="Arial" panose="020B0604020202020204" pitchFamily="34" charset="0"/>
                        </a:rPr>
                        <a:t>21-80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hlink"/>
                        </a:buClr>
                        <a:buSzPct val="65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a:spcBef>
                          <a:spcPct val="20000"/>
                        </a:spcBef>
                        <a:buClr>
                          <a:schemeClr val="tx1"/>
                        </a:buClr>
                        <a:buSzPct val="65000"/>
                        <a:buFont typeface="Wingdings" panose="05000000000000000000" pitchFamily="2" charset="2"/>
                        <a:defRPr sz="2400">
                          <a:solidFill>
                            <a:schemeClr val="tx1"/>
                          </a:solidFill>
                          <a:effectLst>
                            <a:outerShdw blurRad="38100" dist="38100" dir="2700000" algn="tl">
                              <a:srgbClr val="000000"/>
                            </a:outerShdw>
                          </a:effectLst>
                          <a:latin typeface="Tahoma" panose="020B0604030504040204" pitchFamily="34" charset="0"/>
                        </a:defRPr>
                      </a:lvl2pPr>
                      <a:lvl3pPr>
                        <a:spcBef>
                          <a:spcPct val="20000"/>
                        </a:spcBef>
                        <a:buClr>
                          <a:schemeClr val="accent2"/>
                        </a:buClr>
                        <a:buSzPct val="65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4pPr>
                      <a:lvl5pPr>
                        <a:spcBef>
                          <a:spcPct val="20000"/>
                        </a:spcBef>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altLang="uk-UA" sz="2000" b="1" i="0" u="none" strike="noStrike" cap="none" normalizeH="0" baseline="0" dirty="0">
                          <a:ln>
                            <a:noFill/>
                          </a:ln>
                          <a:solidFill>
                            <a:srgbClr val="000000"/>
                          </a:solidFill>
                          <a:effectLst/>
                          <a:latin typeface="Arial" panose="020B0604020202020204" pitchFamily="34" charset="0"/>
                          <a:cs typeface="Arial" panose="020B0604020202020204" pitchFamily="34" charset="0"/>
                        </a:rPr>
                        <a:t>501-5000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316469089"/>
                  </a:ext>
                </a:extLst>
              </a:tr>
              <a:tr h="622300">
                <a:tc>
                  <a:txBody>
                    <a:bodyPr/>
                    <a:lstStyle>
                      <a:lvl1pPr>
                        <a:spcBef>
                          <a:spcPct val="20000"/>
                        </a:spcBef>
                        <a:buClr>
                          <a:schemeClr val="hlink"/>
                        </a:buClr>
                        <a:buSzPct val="65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a:spcBef>
                          <a:spcPct val="20000"/>
                        </a:spcBef>
                        <a:buClr>
                          <a:schemeClr val="tx1"/>
                        </a:buClr>
                        <a:buSzPct val="65000"/>
                        <a:buFont typeface="Wingdings" panose="05000000000000000000" pitchFamily="2" charset="2"/>
                        <a:defRPr sz="2400">
                          <a:solidFill>
                            <a:schemeClr val="tx1"/>
                          </a:solidFill>
                          <a:effectLst>
                            <a:outerShdw blurRad="38100" dist="38100" dir="2700000" algn="tl">
                              <a:srgbClr val="000000"/>
                            </a:outerShdw>
                          </a:effectLst>
                          <a:latin typeface="Tahoma" panose="020B0604030504040204" pitchFamily="34" charset="0"/>
                        </a:defRPr>
                      </a:lvl2pPr>
                      <a:lvl3pPr>
                        <a:spcBef>
                          <a:spcPct val="20000"/>
                        </a:spcBef>
                        <a:buClr>
                          <a:schemeClr val="accent2"/>
                        </a:buClr>
                        <a:buSzPct val="65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4pPr>
                      <a:lvl5pPr>
                        <a:spcBef>
                          <a:spcPct val="20000"/>
                        </a:spcBef>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altLang="uk-UA" sz="2000" b="1" i="0" u="none" strike="noStrike" cap="none" normalizeH="0" baseline="0" dirty="0">
                          <a:ln>
                            <a:noFill/>
                          </a:ln>
                          <a:solidFill>
                            <a:srgbClr val="000000"/>
                          </a:solidFill>
                          <a:effectLst/>
                          <a:latin typeface="Arial" panose="020B0604020202020204" pitchFamily="34" charset="0"/>
                          <a:cs typeface="Arial" panose="020B0604020202020204" pitchFamily="34" charset="0"/>
                        </a:rPr>
                        <a:t>Мало токсичні</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hlink"/>
                        </a:buClr>
                        <a:buSzPct val="65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a:spcBef>
                          <a:spcPct val="20000"/>
                        </a:spcBef>
                        <a:buClr>
                          <a:schemeClr val="tx1"/>
                        </a:buClr>
                        <a:buSzPct val="65000"/>
                        <a:buFont typeface="Wingdings" panose="05000000000000000000" pitchFamily="2" charset="2"/>
                        <a:defRPr sz="2400">
                          <a:solidFill>
                            <a:schemeClr val="tx1"/>
                          </a:solidFill>
                          <a:effectLst>
                            <a:outerShdw blurRad="38100" dist="38100" dir="2700000" algn="tl">
                              <a:srgbClr val="000000"/>
                            </a:outerShdw>
                          </a:effectLst>
                          <a:latin typeface="Tahoma" panose="020B0604030504040204" pitchFamily="34" charset="0"/>
                        </a:defRPr>
                      </a:lvl2pPr>
                      <a:lvl3pPr>
                        <a:spcBef>
                          <a:spcPct val="20000"/>
                        </a:spcBef>
                        <a:buClr>
                          <a:schemeClr val="accent2"/>
                        </a:buClr>
                        <a:buSzPct val="65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4pPr>
                      <a:lvl5pPr>
                        <a:spcBef>
                          <a:spcPct val="20000"/>
                        </a:spcBef>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altLang="uk-UA" sz="2000" b="1" i="0" u="none" strike="noStrike" cap="none" normalizeH="0" baseline="0" dirty="0">
                          <a:ln>
                            <a:noFill/>
                          </a:ln>
                          <a:solidFill>
                            <a:srgbClr val="000000"/>
                          </a:solidFill>
                          <a:effectLst/>
                          <a:latin typeface="Arial" panose="020B0604020202020204" pitchFamily="34" charset="0"/>
                          <a:cs typeface="Arial" panose="020B0604020202020204" pitchFamily="34" charset="0"/>
                        </a:rPr>
                        <a:t>&gt;10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hlink"/>
                        </a:buClr>
                        <a:buSzPct val="65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a:spcBef>
                          <a:spcPct val="20000"/>
                        </a:spcBef>
                        <a:buClr>
                          <a:schemeClr val="tx1"/>
                        </a:buClr>
                        <a:buSzPct val="65000"/>
                        <a:buFont typeface="Wingdings" panose="05000000000000000000" pitchFamily="2" charset="2"/>
                        <a:defRPr sz="2400">
                          <a:solidFill>
                            <a:schemeClr val="tx1"/>
                          </a:solidFill>
                          <a:effectLst>
                            <a:outerShdw blurRad="38100" dist="38100" dir="2700000" algn="tl">
                              <a:srgbClr val="000000"/>
                            </a:outerShdw>
                          </a:effectLst>
                          <a:latin typeface="Tahoma" panose="020B0604030504040204" pitchFamily="34" charset="0"/>
                        </a:defRPr>
                      </a:lvl2pPr>
                      <a:lvl3pPr>
                        <a:spcBef>
                          <a:spcPct val="20000"/>
                        </a:spcBef>
                        <a:buClr>
                          <a:schemeClr val="accent2"/>
                        </a:buClr>
                        <a:buSzPct val="65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4pPr>
                      <a:lvl5pPr>
                        <a:spcBef>
                          <a:spcPct val="20000"/>
                        </a:spcBef>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altLang="uk-UA" sz="2000" b="1" i="0" u="none" strike="noStrike" cap="none" normalizeH="0" baseline="0">
                          <a:ln>
                            <a:noFill/>
                          </a:ln>
                          <a:solidFill>
                            <a:srgbClr val="000000"/>
                          </a:solidFill>
                          <a:effectLst/>
                          <a:latin typeface="Arial" panose="020B0604020202020204" pitchFamily="34" charset="0"/>
                          <a:cs typeface="Arial" panose="020B0604020202020204" pitchFamily="34" charset="0"/>
                        </a:rPr>
                        <a:t>81-160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hlink"/>
                        </a:buClr>
                        <a:buSzPct val="65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a:spcBef>
                          <a:spcPct val="20000"/>
                        </a:spcBef>
                        <a:buClr>
                          <a:schemeClr val="tx1"/>
                        </a:buClr>
                        <a:buSzPct val="65000"/>
                        <a:buFont typeface="Wingdings" panose="05000000000000000000" pitchFamily="2" charset="2"/>
                        <a:defRPr sz="2400">
                          <a:solidFill>
                            <a:schemeClr val="tx1"/>
                          </a:solidFill>
                          <a:effectLst>
                            <a:outerShdw blurRad="38100" dist="38100" dir="2700000" algn="tl">
                              <a:srgbClr val="000000"/>
                            </a:outerShdw>
                          </a:effectLst>
                          <a:latin typeface="Tahoma" panose="020B0604030504040204" pitchFamily="34" charset="0"/>
                        </a:defRPr>
                      </a:lvl2pPr>
                      <a:lvl3pPr>
                        <a:spcBef>
                          <a:spcPct val="20000"/>
                        </a:spcBef>
                        <a:buClr>
                          <a:schemeClr val="accent2"/>
                        </a:buClr>
                        <a:buSzPct val="65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4pPr>
                      <a:lvl5pPr>
                        <a:spcBef>
                          <a:spcPct val="20000"/>
                        </a:spcBef>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altLang="uk-UA" sz="2000" b="1" i="0" u="none" strike="noStrike" cap="none" normalizeH="0" baseline="0" dirty="0">
                          <a:ln>
                            <a:noFill/>
                          </a:ln>
                          <a:solidFill>
                            <a:srgbClr val="000000"/>
                          </a:solidFill>
                          <a:effectLst/>
                          <a:latin typeface="Arial" panose="020B0604020202020204" pitchFamily="34" charset="0"/>
                          <a:cs typeface="Arial" panose="020B0604020202020204" pitchFamily="34" charset="0"/>
                        </a:rPr>
                        <a:t>5001-15000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977713981"/>
                  </a:ext>
                </a:extLst>
              </a:tr>
              <a:tr h="625475">
                <a:tc>
                  <a:txBody>
                    <a:bodyPr/>
                    <a:lstStyle>
                      <a:lvl1pPr>
                        <a:spcBef>
                          <a:spcPct val="20000"/>
                        </a:spcBef>
                        <a:buClr>
                          <a:schemeClr val="hlink"/>
                        </a:buClr>
                        <a:buSzPct val="65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a:spcBef>
                          <a:spcPct val="20000"/>
                        </a:spcBef>
                        <a:buClr>
                          <a:schemeClr val="tx1"/>
                        </a:buClr>
                        <a:buSzPct val="65000"/>
                        <a:buFont typeface="Wingdings" panose="05000000000000000000" pitchFamily="2" charset="2"/>
                        <a:defRPr sz="2400">
                          <a:solidFill>
                            <a:schemeClr val="tx1"/>
                          </a:solidFill>
                          <a:effectLst>
                            <a:outerShdw blurRad="38100" dist="38100" dir="2700000" algn="tl">
                              <a:srgbClr val="000000"/>
                            </a:outerShdw>
                          </a:effectLst>
                          <a:latin typeface="Tahoma" panose="020B0604030504040204" pitchFamily="34" charset="0"/>
                        </a:defRPr>
                      </a:lvl2pPr>
                      <a:lvl3pPr>
                        <a:spcBef>
                          <a:spcPct val="20000"/>
                        </a:spcBef>
                        <a:buClr>
                          <a:schemeClr val="accent2"/>
                        </a:buClr>
                        <a:buSzPct val="65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4pPr>
                      <a:lvl5pPr>
                        <a:spcBef>
                          <a:spcPct val="20000"/>
                        </a:spcBef>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altLang="uk-UA" sz="2000" b="1" i="0" u="none" strike="noStrike" cap="none" normalizeH="0" baseline="0" dirty="0">
                          <a:ln>
                            <a:noFill/>
                          </a:ln>
                          <a:solidFill>
                            <a:srgbClr val="000000"/>
                          </a:solidFill>
                          <a:effectLst/>
                          <a:latin typeface="Arial" panose="020B0604020202020204" pitchFamily="34" charset="0"/>
                          <a:cs typeface="Arial" panose="020B0604020202020204" pitchFamily="34" charset="0"/>
                        </a:rPr>
                        <a:t>Практично не токсичні</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hlink"/>
                        </a:buClr>
                        <a:buSzPct val="65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a:spcBef>
                          <a:spcPct val="20000"/>
                        </a:spcBef>
                        <a:buClr>
                          <a:schemeClr val="tx1"/>
                        </a:buClr>
                        <a:buSzPct val="65000"/>
                        <a:buFont typeface="Wingdings" panose="05000000000000000000" pitchFamily="2" charset="2"/>
                        <a:defRPr sz="2400">
                          <a:solidFill>
                            <a:schemeClr val="tx1"/>
                          </a:solidFill>
                          <a:effectLst>
                            <a:outerShdw blurRad="38100" dist="38100" dir="2700000" algn="tl">
                              <a:srgbClr val="000000"/>
                            </a:outerShdw>
                          </a:effectLst>
                          <a:latin typeface="Tahoma" panose="020B0604030504040204" pitchFamily="34" charset="0"/>
                        </a:defRPr>
                      </a:lvl2pPr>
                      <a:lvl3pPr>
                        <a:spcBef>
                          <a:spcPct val="20000"/>
                        </a:spcBef>
                        <a:buClr>
                          <a:schemeClr val="accent2"/>
                        </a:buClr>
                        <a:buSzPct val="65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4pPr>
                      <a:lvl5pPr>
                        <a:spcBef>
                          <a:spcPct val="20000"/>
                        </a:spcBef>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altLang="uk-UA" sz="2000" b="1" i="0" u="none" strike="noStrike" cap="none" normalizeH="0" baseline="0">
                          <a:ln>
                            <a:noFill/>
                          </a:ln>
                          <a:solidFill>
                            <a:srgbClr val="000000"/>
                          </a:solidFill>
                          <a:effectLst/>
                          <a:latin typeface="Arial" panose="020B0604020202020204" pitchFamily="34" charset="0"/>
                          <a:cs typeface="Arial" panose="020B0604020202020204" pitchFamily="34"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hlink"/>
                        </a:buClr>
                        <a:buSzPct val="65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a:spcBef>
                          <a:spcPct val="20000"/>
                        </a:spcBef>
                        <a:buClr>
                          <a:schemeClr val="tx1"/>
                        </a:buClr>
                        <a:buSzPct val="65000"/>
                        <a:buFont typeface="Wingdings" panose="05000000000000000000" pitchFamily="2" charset="2"/>
                        <a:defRPr sz="2400">
                          <a:solidFill>
                            <a:schemeClr val="tx1"/>
                          </a:solidFill>
                          <a:effectLst>
                            <a:outerShdw blurRad="38100" dist="38100" dir="2700000" algn="tl">
                              <a:srgbClr val="000000"/>
                            </a:outerShdw>
                          </a:effectLst>
                          <a:latin typeface="Tahoma" panose="020B0604030504040204" pitchFamily="34" charset="0"/>
                        </a:defRPr>
                      </a:lvl2pPr>
                      <a:lvl3pPr>
                        <a:spcBef>
                          <a:spcPct val="20000"/>
                        </a:spcBef>
                        <a:buClr>
                          <a:schemeClr val="accent2"/>
                        </a:buClr>
                        <a:buSzPct val="65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4pPr>
                      <a:lvl5pPr>
                        <a:spcBef>
                          <a:spcPct val="20000"/>
                        </a:spcBef>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altLang="uk-UA" sz="2000" b="1" i="0" u="none" strike="noStrike" cap="none" normalizeH="0" baseline="0" dirty="0">
                          <a:ln>
                            <a:noFill/>
                          </a:ln>
                          <a:solidFill>
                            <a:srgbClr val="000000"/>
                          </a:solidFill>
                          <a:effectLst/>
                          <a:latin typeface="Arial" panose="020B0604020202020204" pitchFamily="34" charset="0"/>
                          <a:cs typeface="Arial" panose="020B0604020202020204" pitchFamily="34" charset="0"/>
                        </a:rPr>
                        <a:t>&gt;160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hlink"/>
                        </a:buClr>
                        <a:buSzPct val="65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a:spcBef>
                          <a:spcPct val="20000"/>
                        </a:spcBef>
                        <a:buClr>
                          <a:schemeClr val="tx1"/>
                        </a:buClr>
                        <a:buSzPct val="65000"/>
                        <a:buFont typeface="Wingdings" panose="05000000000000000000" pitchFamily="2" charset="2"/>
                        <a:defRPr sz="2400">
                          <a:solidFill>
                            <a:schemeClr val="tx1"/>
                          </a:solidFill>
                          <a:effectLst>
                            <a:outerShdw blurRad="38100" dist="38100" dir="2700000" algn="tl">
                              <a:srgbClr val="000000"/>
                            </a:outerShdw>
                          </a:effectLst>
                          <a:latin typeface="Tahoma" panose="020B0604030504040204" pitchFamily="34" charset="0"/>
                        </a:defRPr>
                      </a:lvl2pPr>
                      <a:lvl3pPr>
                        <a:spcBef>
                          <a:spcPct val="20000"/>
                        </a:spcBef>
                        <a:buClr>
                          <a:schemeClr val="accent2"/>
                        </a:buClr>
                        <a:buSzPct val="65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4pPr>
                      <a:lvl5pPr>
                        <a:spcBef>
                          <a:spcPct val="20000"/>
                        </a:spcBef>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altLang="uk-UA" sz="2000" b="1" i="0" u="none" strike="noStrike" cap="none" normalizeH="0" baseline="0" dirty="0">
                          <a:ln>
                            <a:noFill/>
                          </a:ln>
                          <a:solidFill>
                            <a:srgbClr val="000000"/>
                          </a:solidFill>
                          <a:effectLst/>
                          <a:latin typeface="Arial" panose="020B0604020202020204" pitchFamily="34" charset="0"/>
                          <a:cs typeface="Arial" panose="020B0604020202020204" pitchFamily="34" charset="0"/>
                        </a:rPr>
                        <a:t>&gt;15000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3704710"/>
                  </a:ext>
                </a:extLst>
              </a:tr>
            </a:tbl>
          </a:graphicData>
        </a:graphic>
      </p:graphicFrame>
      <p:sp>
        <p:nvSpPr>
          <p:cNvPr id="44237" name="Rectangle 205">
            <a:extLst>
              <a:ext uri="{FF2B5EF4-FFF2-40B4-BE49-F238E27FC236}">
                <a16:creationId xmlns:a16="http://schemas.microsoft.com/office/drawing/2014/main" id="{9F4E799C-1CA1-4AB8-8E38-E1E2D5D72A7F}"/>
              </a:ext>
            </a:extLst>
          </p:cNvPr>
          <p:cNvSpPr>
            <a:spLocks noChangeArrowheads="1"/>
          </p:cNvSpPr>
          <p:nvPr/>
        </p:nvSpPr>
        <p:spPr bwMode="auto">
          <a:xfrm>
            <a:off x="1524001" y="55684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uk-UA" altLang="uk-UA">
              <a:latin typeface="Arial" panose="020B0604020202020204"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7209" name="Group 105">
            <a:extLst>
              <a:ext uri="{FF2B5EF4-FFF2-40B4-BE49-F238E27FC236}">
                <a16:creationId xmlns:a16="http://schemas.microsoft.com/office/drawing/2014/main" id="{42D5197A-59F4-4810-97FC-29A85047D8C1}"/>
              </a:ext>
            </a:extLst>
          </p:cNvPr>
          <p:cNvGraphicFramePr>
            <a:graphicFrameLocks noGrp="1"/>
          </p:cNvGraphicFramePr>
          <p:nvPr>
            <p:extLst>
              <p:ext uri="{D42A27DB-BD31-4B8C-83A1-F6EECF244321}">
                <p14:modId xmlns:p14="http://schemas.microsoft.com/office/powerpoint/2010/main" val="929812528"/>
              </p:ext>
            </p:extLst>
          </p:nvPr>
        </p:nvGraphicFramePr>
        <p:xfrm>
          <a:off x="1193369" y="1890792"/>
          <a:ext cx="10160431" cy="4535893"/>
        </p:xfrm>
        <a:graphic>
          <a:graphicData uri="http://schemas.openxmlformats.org/drawingml/2006/table">
            <a:tbl>
              <a:tblPr/>
              <a:tblGrid>
                <a:gridCol w="1990520">
                  <a:extLst>
                    <a:ext uri="{9D8B030D-6E8A-4147-A177-3AD203B41FA5}">
                      <a16:colId xmlns:a16="http://schemas.microsoft.com/office/drawing/2014/main" val="85121656"/>
                    </a:ext>
                  </a:extLst>
                </a:gridCol>
                <a:gridCol w="5373482">
                  <a:extLst>
                    <a:ext uri="{9D8B030D-6E8A-4147-A177-3AD203B41FA5}">
                      <a16:colId xmlns:a16="http://schemas.microsoft.com/office/drawing/2014/main" val="3366339752"/>
                    </a:ext>
                  </a:extLst>
                </a:gridCol>
                <a:gridCol w="2796429">
                  <a:extLst>
                    <a:ext uri="{9D8B030D-6E8A-4147-A177-3AD203B41FA5}">
                      <a16:colId xmlns:a16="http://schemas.microsoft.com/office/drawing/2014/main" val="3113249738"/>
                    </a:ext>
                  </a:extLst>
                </a:gridCol>
              </a:tblGrid>
              <a:tr h="1717441">
                <a:tc>
                  <a:txBody>
                    <a:bodyPr/>
                    <a:lstStyle>
                      <a:lvl1pPr>
                        <a:spcBef>
                          <a:spcPct val="20000"/>
                        </a:spcBef>
                        <a:buClr>
                          <a:schemeClr val="hlink"/>
                        </a:buClr>
                        <a:buSzPct val="65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a:spcBef>
                          <a:spcPct val="20000"/>
                        </a:spcBef>
                        <a:buClr>
                          <a:schemeClr val="tx1"/>
                        </a:buClr>
                        <a:buSzPct val="65000"/>
                        <a:buFont typeface="Wingdings" panose="05000000000000000000" pitchFamily="2" charset="2"/>
                        <a:defRPr sz="2400">
                          <a:solidFill>
                            <a:schemeClr val="tx1"/>
                          </a:solidFill>
                          <a:effectLst>
                            <a:outerShdw blurRad="38100" dist="38100" dir="2700000" algn="tl">
                              <a:srgbClr val="000000"/>
                            </a:outerShdw>
                          </a:effectLst>
                          <a:latin typeface="Tahoma" panose="020B0604030504040204" pitchFamily="34" charset="0"/>
                        </a:defRPr>
                      </a:lvl2pPr>
                      <a:lvl3pPr>
                        <a:spcBef>
                          <a:spcPct val="20000"/>
                        </a:spcBef>
                        <a:buClr>
                          <a:schemeClr val="accent2"/>
                        </a:buClr>
                        <a:buSzPct val="65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4pPr>
                      <a:lvl5pPr>
                        <a:spcBef>
                          <a:spcPct val="20000"/>
                        </a:spcBef>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uk-UA" altLang="uk-UA" sz="28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2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Клас небезпеки</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65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a:spcBef>
                          <a:spcPct val="20000"/>
                        </a:spcBef>
                        <a:buClr>
                          <a:schemeClr val="tx1"/>
                        </a:buClr>
                        <a:buSzPct val="65000"/>
                        <a:buFont typeface="Wingdings" panose="05000000000000000000" pitchFamily="2" charset="2"/>
                        <a:defRPr sz="2400">
                          <a:solidFill>
                            <a:schemeClr val="tx1"/>
                          </a:solidFill>
                          <a:effectLst>
                            <a:outerShdw blurRad="38100" dist="38100" dir="2700000" algn="tl">
                              <a:srgbClr val="000000"/>
                            </a:outerShdw>
                          </a:effectLst>
                          <a:latin typeface="Tahoma" panose="020B0604030504040204" pitchFamily="34" charset="0"/>
                        </a:defRPr>
                      </a:lvl2pPr>
                      <a:lvl3pPr>
                        <a:spcBef>
                          <a:spcPct val="20000"/>
                        </a:spcBef>
                        <a:buClr>
                          <a:schemeClr val="accent2"/>
                        </a:buClr>
                        <a:buSzPct val="65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4pPr>
                      <a:lvl5pPr>
                        <a:spcBef>
                          <a:spcPct val="20000"/>
                        </a:spcBef>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altLang="uk-UA" sz="2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Характеристика класу небезпеки</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65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a:spcBef>
                          <a:spcPct val="20000"/>
                        </a:spcBef>
                        <a:buClr>
                          <a:schemeClr val="tx1"/>
                        </a:buClr>
                        <a:buSzPct val="65000"/>
                        <a:buFont typeface="Wingdings" panose="05000000000000000000" pitchFamily="2" charset="2"/>
                        <a:defRPr sz="2400">
                          <a:solidFill>
                            <a:schemeClr val="tx1"/>
                          </a:solidFill>
                          <a:effectLst>
                            <a:outerShdw blurRad="38100" dist="38100" dir="2700000" algn="tl">
                              <a:srgbClr val="000000"/>
                            </a:outerShdw>
                          </a:effectLst>
                          <a:latin typeface="Tahoma" panose="020B0604030504040204" pitchFamily="34" charset="0"/>
                        </a:defRPr>
                      </a:lvl2pPr>
                      <a:lvl3pPr>
                        <a:spcBef>
                          <a:spcPct val="20000"/>
                        </a:spcBef>
                        <a:buClr>
                          <a:schemeClr val="accent2"/>
                        </a:buClr>
                        <a:buSzPct val="65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4pPr>
                      <a:lvl5pPr>
                        <a:spcBef>
                          <a:spcPct val="20000"/>
                        </a:spcBef>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altLang="uk-UA" sz="2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ССК, мг/м</a:t>
                      </a:r>
                      <a:r>
                        <a:rPr kumimoji="0" lang="uk-UA" altLang="uk-UA" sz="2800" b="0" i="0" u="none" strike="noStrike" cap="none" normalizeH="0" baseline="30000" dirty="0">
                          <a:ln>
                            <a:noFill/>
                          </a:ln>
                          <a:solidFill>
                            <a:srgbClr val="000000"/>
                          </a:solidFill>
                          <a:effectLst/>
                          <a:latin typeface="Arial" panose="020B0604020202020204" pitchFamily="34" charset="0"/>
                          <a:cs typeface="Arial" panose="020B0604020202020204" pitchFamily="34" charset="0"/>
                        </a:rPr>
                        <a:t>3</a:t>
                      </a:r>
                      <a:endParaRPr kumimoji="0" lang="uk-UA" altLang="uk-UA" sz="28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87317313"/>
                  </a:ext>
                </a:extLst>
              </a:tr>
              <a:tr h="624524">
                <a:tc>
                  <a:txBody>
                    <a:bodyPr/>
                    <a:lstStyle>
                      <a:lvl1pPr>
                        <a:spcBef>
                          <a:spcPct val="20000"/>
                        </a:spcBef>
                        <a:buClr>
                          <a:schemeClr val="hlink"/>
                        </a:buClr>
                        <a:buSzPct val="65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a:spcBef>
                          <a:spcPct val="20000"/>
                        </a:spcBef>
                        <a:buClr>
                          <a:schemeClr val="tx1"/>
                        </a:buClr>
                        <a:buSzPct val="65000"/>
                        <a:buFont typeface="Wingdings" panose="05000000000000000000" pitchFamily="2" charset="2"/>
                        <a:defRPr sz="2400">
                          <a:solidFill>
                            <a:schemeClr val="tx1"/>
                          </a:solidFill>
                          <a:effectLst>
                            <a:outerShdw blurRad="38100" dist="38100" dir="2700000" algn="tl">
                              <a:srgbClr val="000000"/>
                            </a:outerShdw>
                          </a:effectLst>
                          <a:latin typeface="Tahoma" panose="020B0604030504040204" pitchFamily="34" charset="0"/>
                        </a:defRPr>
                      </a:lvl2pPr>
                      <a:lvl3pPr>
                        <a:spcBef>
                          <a:spcPct val="20000"/>
                        </a:spcBef>
                        <a:buClr>
                          <a:schemeClr val="accent2"/>
                        </a:buClr>
                        <a:buSzPct val="65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4pPr>
                      <a:lvl5pPr>
                        <a:spcBef>
                          <a:spcPct val="20000"/>
                        </a:spcBef>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altLang="uk-UA" sz="2800" b="0" i="0" u="none" strike="noStrike" cap="none" normalizeH="0" baseline="0">
                          <a:ln>
                            <a:noFill/>
                          </a:ln>
                          <a:solidFill>
                            <a:srgbClr val="000000"/>
                          </a:solidFill>
                          <a:effectLst/>
                          <a:latin typeface="Arial" panose="020B0604020202020204" pitchFamily="34" charset="0"/>
                          <a:cs typeface="Arial" panose="020B0604020202020204" pitchFamily="34" charset="0"/>
                        </a:rPr>
                        <a:t>1</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65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a:spcBef>
                          <a:spcPct val="20000"/>
                        </a:spcBef>
                        <a:buClr>
                          <a:schemeClr val="tx1"/>
                        </a:buClr>
                        <a:buSzPct val="65000"/>
                        <a:buFont typeface="Wingdings" panose="05000000000000000000" pitchFamily="2" charset="2"/>
                        <a:defRPr sz="2400">
                          <a:solidFill>
                            <a:schemeClr val="tx1"/>
                          </a:solidFill>
                          <a:effectLst>
                            <a:outerShdw blurRad="38100" dist="38100" dir="2700000" algn="tl">
                              <a:srgbClr val="000000"/>
                            </a:outerShdw>
                          </a:effectLst>
                          <a:latin typeface="Tahoma" panose="020B0604030504040204" pitchFamily="34" charset="0"/>
                        </a:defRPr>
                      </a:lvl2pPr>
                      <a:lvl3pPr>
                        <a:spcBef>
                          <a:spcPct val="20000"/>
                        </a:spcBef>
                        <a:buClr>
                          <a:schemeClr val="accent2"/>
                        </a:buClr>
                        <a:buSzPct val="65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4pPr>
                      <a:lvl5pPr>
                        <a:spcBef>
                          <a:spcPct val="20000"/>
                        </a:spcBef>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altLang="uk-UA" sz="2800" b="0" i="0" u="none" strike="noStrike" cap="none" normalizeH="0" baseline="0">
                          <a:ln>
                            <a:noFill/>
                          </a:ln>
                          <a:solidFill>
                            <a:srgbClr val="000000"/>
                          </a:solidFill>
                          <a:effectLst/>
                          <a:latin typeface="Arial" panose="020B0604020202020204" pitchFamily="34" charset="0"/>
                          <a:cs typeface="Arial" panose="020B0604020202020204" pitchFamily="34" charset="0"/>
                        </a:rPr>
                        <a:t>Речовини надзвичайно небезпечні</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65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a:spcBef>
                          <a:spcPct val="20000"/>
                        </a:spcBef>
                        <a:buClr>
                          <a:schemeClr val="tx1"/>
                        </a:buClr>
                        <a:buSzPct val="65000"/>
                        <a:buFont typeface="Wingdings" panose="05000000000000000000" pitchFamily="2" charset="2"/>
                        <a:defRPr sz="2400">
                          <a:solidFill>
                            <a:schemeClr val="tx1"/>
                          </a:solidFill>
                          <a:effectLst>
                            <a:outerShdw blurRad="38100" dist="38100" dir="2700000" algn="tl">
                              <a:srgbClr val="000000"/>
                            </a:outerShdw>
                          </a:effectLst>
                          <a:latin typeface="Tahoma" panose="020B0604030504040204" pitchFamily="34" charset="0"/>
                        </a:defRPr>
                      </a:lvl2pPr>
                      <a:lvl3pPr>
                        <a:spcBef>
                          <a:spcPct val="20000"/>
                        </a:spcBef>
                        <a:buClr>
                          <a:schemeClr val="accent2"/>
                        </a:buClr>
                        <a:buSzPct val="65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4pPr>
                      <a:lvl5pPr>
                        <a:spcBef>
                          <a:spcPct val="20000"/>
                        </a:spcBef>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altLang="uk-UA" sz="2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&lt;500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096610240"/>
                  </a:ext>
                </a:extLst>
              </a:tr>
              <a:tr h="624524">
                <a:tc>
                  <a:txBody>
                    <a:bodyPr/>
                    <a:lstStyle>
                      <a:lvl1pPr>
                        <a:spcBef>
                          <a:spcPct val="20000"/>
                        </a:spcBef>
                        <a:buClr>
                          <a:schemeClr val="hlink"/>
                        </a:buClr>
                        <a:buSzPct val="65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a:spcBef>
                          <a:spcPct val="20000"/>
                        </a:spcBef>
                        <a:buClr>
                          <a:schemeClr val="tx1"/>
                        </a:buClr>
                        <a:buSzPct val="65000"/>
                        <a:buFont typeface="Wingdings" panose="05000000000000000000" pitchFamily="2" charset="2"/>
                        <a:defRPr sz="2400">
                          <a:solidFill>
                            <a:schemeClr val="tx1"/>
                          </a:solidFill>
                          <a:effectLst>
                            <a:outerShdw blurRad="38100" dist="38100" dir="2700000" algn="tl">
                              <a:srgbClr val="000000"/>
                            </a:outerShdw>
                          </a:effectLst>
                          <a:latin typeface="Tahoma" panose="020B0604030504040204" pitchFamily="34" charset="0"/>
                        </a:defRPr>
                      </a:lvl2pPr>
                      <a:lvl3pPr>
                        <a:spcBef>
                          <a:spcPct val="20000"/>
                        </a:spcBef>
                        <a:buClr>
                          <a:schemeClr val="accent2"/>
                        </a:buClr>
                        <a:buSzPct val="65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4pPr>
                      <a:lvl5pPr>
                        <a:spcBef>
                          <a:spcPct val="20000"/>
                        </a:spcBef>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altLang="uk-UA" sz="2800" b="0" i="0" u="none" strike="noStrike" cap="none" normalizeH="0" baseline="0">
                          <a:ln>
                            <a:noFill/>
                          </a:ln>
                          <a:solidFill>
                            <a:srgbClr val="000000"/>
                          </a:solidFill>
                          <a:effectLst/>
                          <a:latin typeface="Arial" panose="020B0604020202020204" pitchFamily="34" charset="0"/>
                          <a:cs typeface="Arial" panose="020B0604020202020204" pitchFamily="34" charset="0"/>
                        </a:rPr>
                        <a:t>2</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65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a:spcBef>
                          <a:spcPct val="20000"/>
                        </a:spcBef>
                        <a:buClr>
                          <a:schemeClr val="tx1"/>
                        </a:buClr>
                        <a:buSzPct val="65000"/>
                        <a:buFont typeface="Wingdings" panose="05000000000000000000" pitchFamily="2" charset="2"/>
                        <a:defRPr sz="2400">
                          <a:solidFill>
                            <a:schemeClr val="tx1"/>
                          </a:solidFill>
                          <a:effectLst>
                            <a:outerShdw blurRad="38100" dist="38100" dir="2700000" algn="tl">
                              <a:srgbClr val="000000"/>
                            </a:outerShdw>
                          </a:effectLst>
                          <a:latin typeface="Tahoma" panose="020B0604030504040204" pitchFamily="34" charset="0"/>
                        </a:defRPr>
                      </a:lvl2pPr>
                      <a:lvl3pPr>
                        <a:spcBef>
                          <a:spcPct val="20000"/>
                        </a:spcBef>
                        <a:buClr>
                          <a:schemeClr val="accent2"/>
                        </a:buClr>
                        <a:buSzPct val="65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4pPr>
                      <a:lvl5pPr>
                        <a:spcBef>
                          <a:spcPct val="20000"/>
                        </a:spcBef>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altLang="uk-UA" sz="2800" b="0" i="0" u="none" strike="noStrike" cap="none" normalizeH="0" baseline="0">
                          <a:ln>
                            <a:noFill/>
                          </a:ln>
                          <a:solidFill>
                            <a:srgbClr val="000000"/>
                          </a:solidFill>
                          <a:effectLst/>
                          <a:latin typeface="Arial" panose="020B0604020202020204" pitchFamily="34" charset="0"/>
                          <a:cs typeface="Arial" panose="020B0604020202020204" pitchFamily="34" charset="0"/>
                        </a:rPr>
                        <a:t>Речовини високо небезпечні</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65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a:spcBef>
                          <a:spcPct val="20000"/>
                        </a:spcBef>
                        <a:buClr>
                          <a:schemeClr val="tx1"/>
                        </a:buClr>
                        <a:buSzPct val="65000"/>
                        <a:buFont typeface="Wingdings" panose="05000000000000000000" pitchFamily="2" charset="2"/>
                        <a:defRPr sz="2400">
                          <a:solidFill>
                            <a:schemeClr val="tx1"/>
                          </a:solidFill>
                          <a:effectLst>
                            <a:outerShdw blurRad="38100" dist="38100" dir="2700000" algn="tl">
                              <a:srgbClr val="000000"/>
                            </a:outerShdw>
                          </a:effectLst>
                          <a:latin typeface="Tahoma" panose="020B0604030504040204" pitchFamily="34" charset="0"/>
                        </a:defRPr>
                      </a:lvl2pPr>
                      <a:lvl3pPr>
                        <a:spcBef>
                          <a:spcPct val="20000"/>
                        </a:spcBef>
                        <a:buClr>
                          <a:schemeClr val="accent2"/>
                        </a:buClr>
                        <a:buSzPct val="65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4pPr>
                      <a:lvl5pPr>
                        <a:spcBef>
                          <a:spcPct val="20000"/>
                        </a:spcBef>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altLang="uk-UA" sz="2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501-5000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43254594"/>
                  </a:ext>
                </a:extLst>
              </a:tr>
              <a:tr h="624524">
                <a:tc>
                  <a:txBody>
                    <a:bodyPr/>
                    <a:lstStyle>
                      <a:lvl1pPr>
                        <a:spcBef>
                          <a:spcPct val="20000"/>
                        </a:spcBef>
                        <a:buClr>
                          <a:schemeClr val="hlink"/>
                        </a:buClr>
                        <a:buSzPct val="65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a:spcBef>
                          <a:spcPct val="20000"/>
                        </a:spcBef>
                        <a:buClr>
                          <a:schemeClr val="tx1"/>
                        </a:buClr>
                        <a:buSzPct val="65000"/>
                        <a:buFont typeface="Wingdings" panose="05000000000000000000" pitchFamily="2" charset="2"/>
                        <a:defRPr sz="2400">
                          <a:solidFill>
                            <a:schemeClr val="tx1"/>
                          </a:solidFill>
                          <a:effectLst>
                            <a:outerShdw blurRad="38100" dist="38100" dir="2700000" algn="tl">
                              <a:srgbClr val="000000"/>
                            </a:outerShdw>
                          </a:effectLst>
                          <a:latin typeface="Tahoma" panose="020B0604030504040204" pitchFamily="34" charset="0"/>
                        </a:defRPr>
                      </a:lvl2pPr>
                      <a:lvl3pPr>
                        <a:spcBef>
                          <a:spcPct val="20000"/>
                        </a:spcBef>
                        <a:buClr>
                          <a:schemeClr val="accent2"/>
                        </a:buClr>
                        <a:buSzPct val="65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4pPr>
                      <a:lvl5pPr>
                        <a:spcBef>
                          <a:spcPct val="20000"/>
                        </a:spcBef>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altLang="uk-UA" sz="2800" b="0" i="0" u="none" strike="noStrike" cap="none" normalizeH="0" baseline="0">
                          <a:ln>
                            <a:noFill/>
                          </a:ln>
                          <a:solidFill>
                            <a:srgbClr val="000000"/>
                          </a:solidFill>
                          <a:effectLst/>
                          <a:latin typeface="Arial" panose="020B0604020202020204" pitchFamily="34" charset="0"/>
                          <a:cs typeface="Arial" panose="020B0604020202020204" pitchFamily="34" charset="0"/>
                        </a:rPr>
                        <a:t>3</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65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a:spcBef>
                          <a:spcPct val="20000"/>
                        </a:spcBef>
                        <a:buClr>
                          <a:schemeClr val="tx1"/>
                        </a:buClr>
                        <a:buSzPct val="65000"/>
                        <a:buFont typeface="Wingdings" panose="05000000000000000000" pitchFamily="2" charset="2"/>
                        <a:defRPr sz="2400">
                          <a:solidFill>
                            <a:schemeClr val="tx1"/>
                          </a:solidFill>
                          <a:effectLst>
                            <a:outerShdw blurRad="38100" dist="38100" dir="2700000" algn="tl">
                              <a:srgbClr val="000000"/>
                            </a:outerShdw>
                          </a:effectLst>
                          <a:latin typeface="Tahoma" panose="020B0604030504040204" pitchFamily="34" charset="0"/>
                        </a:defRPr>
                      </a:lvl2pPr>
                      <a:lvl3pPr>
                        <a:spcBef>
                          <a:spcPct val="20000"/>
                        </a:spcBef>
                        <a:buClr>
                          <a:schemeClr val="accent2"/>
                        </a:buClr>
                        <a:buSzPct val="65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4pPr>
                      <a:lvl5pPr>
                        <a:spcBef>
                          <a:spcPct val="20000"/>
                        </a:spcBef>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altLang="uk-UA" sz="2800" b="0" i="0" u="none" strike="noStrike" cap="none" normalizeH="0" baseline="0">
                          <a:ln>
                            <a:noFill/>
                          </a:ln>
                          <a:solidFill>
                            <a:srgbClr val="000000"/>
                          </a:solidFill>
                          <a:effectLst/>
                          <a:latin typeface="Arial" panose="020B0604020202020204" pitchFamily="34" charset="0"/>
                          <a:cs typeface="Arial" panose="020B0604020202020204" pitchFamily="34" charset="0"/>
                        </a:rPr>
                        <a:t>Речовини помірно небезпечні</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65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a:spcBef>
                          <a:spcPct val="20000"/>
                        </a:spcBef>
                        <a:buClr>
                          <a:schemeClr val="tx1"/>
                        </a:buClr>
                        <a:buSzPct val="65000"/>
                        <a:buFont typeface="Wingdings" panose="05000000000000000000" pitchFamily="2" charset="2"/>
                        <a:defRPr sz="2400">
                          <a:solidFill>
                            <a:schemeClr val="tx1"/>
                          </a:solidFill>
                          <a:effectLst>
                            <a:outerShdw blurRad="38100" dist="38100" dir="2700000" algn="tl">
                              <a:srgbClr val="000000"/>
                            </a:outerShdw>
                          </a:effectLst>
                          <a:latin typeface="Tahoma" panose="020B0604030504040204" pitchFamily="34" charset="0"/>
                        </a:defRPr>
                      </a:lvl2pPr>
                      <a:lvl3pPr>
                        <a:spcBef>
                          <a:spcPct val="20000"/>
                        </a:spcBef>
                        <a:buClr>
                          <a:schemeClr val="accent2"/>
                        </a:buClr>
                        <a:buSzPct val="65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4pPr>
                      <a:lvl5pPr>
                        <a:spcBef>
                          <a:spcPct val="20000"/>
                        </a:spcBef>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altLang="uk-UA" sz="2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5001-50000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030700142"/>
                  </a:ext>
                </a:extLst>
              </a:tr>
              <a:tr h="624524">
                <a:tc>
                  <a:txBody>
                    <a:bodyPr/>
                    <a:lstStyle>
                      <a:lvl1pPr>
                        <a:spcBef>
                          <a:spcPct val="20000"/>
                        </a:spcBef>
                        <a:buClr>
                          <a:schemeClr val="hlink"/>
                        </a:buClr>
                        <a:buSzPct val="65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a:spcBef>
                          <a:spcPct val="20000"/>
                        </a:spcBef>
                        <a:buClr>
                          <a:schemeClr val="tx1"/>
                        </a:buClr>
                        <a:buSzPct val="65000"/>
                        <a:buFont typeface="Wingdings" panose="05000000000000000000" pitchFamily="2" charset="2"/>
                        <a:defRPr sz="2400">
                          <a:solidFill>
                            <a:schemeClr val="tx1"/>
                          </a:solidFill>
                          <a:effectLst>
                            <a:outerShdw blurRad="38100" dist="38100" dir="2700000" algn="tl">
                              <a:srgbClr val="000000"/>
                            </a:outerShdw>
                          </a:effectLst>
                          <a:latin typeface="Tahoma" panose="020B0604030504040204" pitchFamily="34" charset="0"/>
                        </a:defRPr>
                      </a:lvl2pPr>
                      <a:lvl3pPr>
                        <a:spcBef>
                          <a:spcPct val="20000"/>
                        </a:spcBef>
                        <a:buClr>
                          <a:schemeClr val="accent2"/>
                        </a:buClr>
                        <a:buSzPct val="65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4pPr>
                      <a:lvl5pPr>
                        <a:spcBef>
                          <a:spcPct val="20000"/>
                        </a:spcBef>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altLang="uk-UA" sz="2800" b="0" i="0" u="none" strike="noStrike" cap="none" normalizeH="0" baseline="0">
                          <a:ln>
                            <a:noFill/>
                          </a:ln>
                          <a:solidFill>
                            <a:srgbClr val="000000"/>
                          </a:solidFill>
                          <a:effectLst/>
                          <a:latin typeface="Arial" panose="020B0604020202020204" pitchFamily="34" charset="0"/>
                          <a:cs typeface="Arial" panose="020B0604020202020204" pitchFamily="34" charset="0"/>
                        </a:rPr>
                        <a:t>4</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65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a:spcBef>
                          <a:spcPct val="20000"/>
                        </a:spcBef>
                        <a:buClr>
                          <a:schemeClr val="tx1"/>
                        </a:buClr>
                        <a:buSzPct val="65000"/>
                        <a:buFont typeface="Wingdings" panose="05000000000000000000" pitchFamily="2" charset="2"/>
                        <a:defRPr sz="2400">
                          <a:solidFill>
                            <a:schemeClr val="tx1"/>
                          </a:solidFill>
                          <a:effectLst>
                            <a:outerShdw blurRad="38100" dist="38100" dir="2700000" algn="tl">
                              <a:srgbClr val="000000"/>
                            </a:outerShdw>
                          </a:effectLst>
                          <a:latin typeface="Tahoma" panose="020B0604030504040204" pitchFamily="34" charset="0"/>
                        </a:defRPr>
                      </a:lvl2pPr>
                      <a:lvl3pPr>
                        <a:spcBef>
                          <a:spcPct val="20000"/>
                        </a:spcBef>
                        <a:buClr>
                          <a:schemeClr val="accent2"/>
                        </a:buClr>
                        <a:buSzPct val="65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4pPr>
                      <a:lvl5pPr>
                        <a:spcBef>
                          <a:spcPct val="20000"/>
                        </a:spcBef>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altLang="uk-UA" sz="2800" b="0" i="0" u="none" strike="noStrike" cap="none" normalizeH="0" baseline="0">
                          <a:ln>
                            <a:noFill/>
                          </a:ln>
                          <a:solidFill>
                            <a:srgbClr val="000000"/>
                          </a:solidFill>
                          <a:effectLst/>
                          <a:latin typeface="Arial" panose="020B0604020202020204" pitchFamily="34" charset="0"/>
                          <a:cs typeface="Arial" panose="020B0604020202020204" pitchFamily="34" charset="0"/>
                        </a:rPr>
                        <a:t>Речовини мало небезпечні</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65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a:spcBef>
                          <a:spcPct val="20000"/>
                        </a:spcBef>
                        <a:buClr>
                          <a:schemeClr val="tx1"/>
                        </a:buClr>
                        <a:buSzPct val="65000"/>
                        <a:buFont typeface="Wingdings" panose="05000000000000000000" pitchFamily="2" charset="2"/>
                        <a:defRPr sz="2400">
                          <a:solidFill>
                            <a:schemeClr val="tx1"/>
                          </a:solidFill>
                          <a:effectLst>
                            <a:outerShdw blurRad="38100" dist="38100" dir="2700000" algn="tl">
                              <a:srgbClr val="000000"/>
                            </a:outerShdw>
                          </a:effectLst>
                          <a:latin typeface="Tahoma" panose="020B0604030504040204" pitchFamily="34" charset="0"/>
                        </a:defRPr>
                      </a:lvl2pPr>
                      <a:lvl3pPr>
                        <a:spcBef>
                          <a:spcPct val="20000"/>
                        </a:spcBef>
                        <a:buClr>
                          <a:schemeClr val="accent2"/>
                        </a:buClr>
                        <a:buSzPct val="65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4pPr>
                      <a:lvl5pPr>
                        <a:spcBef>
                          <a:spcPct val="20000"/>
                        </a:spcBef>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altLang="uk-UA" sz="2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&gt;50000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444017779"/>
                  </a:ext>
                </a:extLst>
              </a:tr>
            </a:tbl>
          </a:graphicData>
        </a:graphic>
      </p:graphicFrame>
      <p:sp>
        <p:nvSpPr>
          <p:cNvPr id="2" name="Заголовок 1">
            <a:extLst>
              <a:ext uri="{FF2B5EF4-FFF2-40B4-BE49-F238E27FC236}">
                <a16:creationId xmlns:a16="http://schemas.microsoft.com/office/drawing/2014/main" id="{9CBB5A6C-EF92-493A-9B1E-92C652EF5C44}"/>
              </a:ext>
            </a:extLst>
          </p:cNvPr>
          <p:cNvSpPr>
            <a:spLocks noGrp="1"/>
          </p:cNvSpPr>
          <p:nvPr>
            <p:ph type="title"/>
          </p:nvPr>
        </p:nvSpPr>
        <p:spPr/>
        <p:txBody>
          <a:bodyPr>
            <a:normAutofit/>
          </a:bodyPr>
          <a:lstStyle/>
          <a:p>
            <a:pPr algn="ctr"/>
            <a:r>
              <a:rPr lang="uk-UA" altLang="uk-UA" sz="4400" b="1" dirty="0">
                <a:solidFill>
                  <a:srgbClr val="C00000"/>
                </a:solidFill>
                <a:latin typeface="Arial" panose="020B0604020202020204" pitchFamily="34" charset="0"/>
                <a:cs typeface="Times New Roman" panose="02020603050405020304" pitchFamily="18" charset="0"/>
              </a:rPr>
              <a:t>Клас небезпеки НХР за ступенем дії на організм людини</a:t>
            </a:r>
            <a:r>
              <a:rPr lang="uk-UA" altLang="uk-UA" sz="3200" b="1" dirty="0">
                <a:solidFill>
                  <a:srgbClr val="C00000"/>
                </a:solidFill>
                <a:latin typeface="Arial" panose="020B0604020202020204" pitchFamily="34" charset="0"/>
                <a:cs typeface="Times New Roman" panose="02020603050405020304" pitchFamily="18" charset="0"/>
              </a:rPr>
              <a:t> </a:t>
            </a:r>
            <a:endParaRPr lang="uk-UA" dirty="0">
              <a:solidFill>
                <a:srgbClr val="C00000"/>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84A1C77-E0CE-476D-8753-0B99AC096050}"/>
              </a:ext>
            </a:extLst>
          </p:cNvPr>
          <p:cNvSpPr>
            <a:spLocks noGrp="1"/>
          </p:cNvSpPr>
          <p:nvPr>
            <p:ph type="title"/>
          </p:nvPr>
        </p:nvSpPr>
        <p:spPr>
          <a:xfrm>
            <a:off x="495946" y="365125"/>
            <a:ext cx="10857854" cy="1325563"/>
          </a:xfrm>
        </p:spPr>
        <p:txBody>
          <a:bodyPr>
            <a:noAutofit/>
          </a:bodyPr>
          <a:lstStyle/>
          <a:p>
            <a:pPr algn="ctr"/>
            <a:r>
              <a:rPr lang="uk-UA" sz="3600" b="1" dirty="0">
                <a:solidFill>
                  <a:srgbClr val="C00000"/>
                </a:solidFill>
                <a:latin typeface="Arial" panose="020B0604020202020204" pitchFamily="34" charset="0"/>
                <a:cs typeface="Arial" panose="020B0604020202020204" pitchFamily="34" charset="0"/>
              </a:rPr>
              <a:t>СИНДРОМОНОЛОГІЧНА КЛАСИФІКАЦІЯ МАСОВИХ ХІМІЧНИХ ОТРУЄНЬ</a:t>
            </a:r>
          </a:p>
        </p:txBody>
      </p:sp>
      <p:sp>
        <p:nvSpPr>
          <p:cNvPr id="3" name="Місце для вмісту 2">
            <a:extLst>
              <a:ext uri="{FF2B5EF4-FFF2-40B4-BE49-F238E27FC236}">
                <a16:creationId xmlns:a16="http://schemas.microsoft.com/office/drawing/2014/main" id="{B67C16E2-19C5-4518-A9F1-03D70181AB26}"/>
              </a:ext>
            </a:extLst>
          </p:cNvPr>
          <p:cNvSpPr>
            <a:spLocks noGrp="1"/>
          </p:cNvSpPr>
          <p:nvPr>
            <p:ph idx="1"/>
          </p:nvPr>
        </p:nvSpPr>
        <p:spPr/>
        <p:txBody>
          <a:bodyPr>
            <a:normAutofit fontScale="92500" lnSpcReduction="20000"/>
          </a:bodyPr>
          <a:lstStyle/>
          <a:p>
            <a:r>
              <a:rPr lang="uk-UA" dirty="0">
                <a:latin typeface="Arial" panose="020B0604020202020204" pitchFamily="34" charset="0"/>
                <a:cs typeface="Arial" panose="020B0604020202020204" pitchFamily="34" charset="0"/>
              </a:rPr>
              <a:t>Переважно </a:t>
            </a:r>
            <a:r>
              <a:rPr lang="uk-UA" b="1" dirty="0">
                <a:latin typeface="Arial" panose="020B0604020202020204" pitchFamily="34" charset="0"/>
                <a:cs typeface="Arial" panose="020B0604020202020204" pitchFamily="34" charset="0"/>
              </a:rPr>
              <a:t>задушливої дії</a:t>
            </a:r>
          </a:p>
          <a:p>
            <a:r>
              <a:rPr lang="uk-UA" dirty="0">
                <a:latin typeface="Arial" panose="020B0604020202020204" pitchFamily="34" charset="0"/>
                <a:cs typeface="Arial" panose="020B0604020202020204" pitchFamily="34" charset="0"/>
              </a:rPr>
              <a:t>Переважно </a:t>
            </a:r>
            <a:r>
              <a:rPr lang="uk-UA" b="1" dirty="0" err="1">
                <a:latin typeface="Arial" panose="020B0604020202020204" pitchFamily="34" charset="0"/>
                <a:cs typeface="Arial" panose="020B0604020202020204" pitchFamily="34" charset="0"/>
              </a:rPr>
              <a:t>загальноотруйної</a:t>
            </a:r>
            <a:r>
              <a:rPr lang="uk-UA" b="1" dirty="0">
                <a:latin typeface="Arial" panose="020B0604020202020204" pitchFamily="34" charset="0"/>
                <a:cs typeface="Arial" panose="020B0604020202020204" pitchFamily="34" charset="0"/>
              </a:rPr>
              <a:t> дії</a:t>
            </a:r>
          </a:p>
          <a:p>
            <a:r>
              <a:rPr lang="uk-UA" b="1" dirty="0">
                <a:latin typeface="Arial" panose="020B0604020202020204" pitchFamily="34" charset="0"/>
                <a:cs typeface="Arial" panose="020B0604020202020204" pitchFamily="34" charset="0"/>
              </a:rPr>
              <a:t>Задушливої та </a:t>
            </a:r>
            <a:r>
              <a:rPr lang="uk-UA" b="1" dirty="0" err="1">
                <a:latin typeface="Arial" panose="020B0604020202020204" pitchFamily="34" charset="0"/>
                <a:cs typeface="Arial" panose="020B0604020202020204" pitchFamily="34" charset="0"/>
              </a:rPr>
              <a:t>загальноотруйної</a:t>
            </a:r>
            <a:r>
              <a:rPr lang="uk-UA" b="1" dirty="0">
                <a:latin typeface="Arial" panose="020B0604020202020204" pitchFamily="34" charset="0"/>
                <a:cs typeface="Arial" panose="020B0604020202020204" pitchFamily="34" charset="0"/>
              </a:rPr>
              <a:t> дії</a:t>
            </a:r>
            <a:r>
              <a:rPr lang="uk-UA" dirty="0">
                <a:latin typeface="Arial" panose="020B0604020202020204" pitchFamily="34" charset="0"/>
                <a:cs typeface="Arial" panose="020B0604020202020204" pitchFamily="34" charset="0"/>
              </a:rPr>
              <a:t>: </a:t>
            </a:r>
          </a:p>
          <a:p>
            <a:pPr marL="720000">
              <a:lnSpc>
                <a:spcPct val="110000"/>
              </a:lnSpc>
              <a:spcBef>
                <a:spcPts val="0"/>
              </a:spcBef>
              <a:buFont typeface="Wingdings" panose="05000000000000000000" pitchFamily="2" charset="2"/>
              <a:buChar char="Ø"/>
            </a:pPr>
            <a:r>
              <a:rPr lang="uk-UA" dirty="0">
                <a:latin typeface="Arial" panose="020B0604020202020204" pitchFamily="34" charset="0"/>
                <a:cs typeface="Arial" panose="020B0604020202020204" pitchFamily="34" charset="0"/>
              </a:rPr>
              <a:t>вираженої припікальної (азотна кислота), </a:t>
            </a:r>
          </a:p>
          <a:p>
            <a:pPr marL="720000">
              <a:lnSpc>
                <a:spcPct val="110000"/>
              </a:lnSpc>
              <a:spcBef>
                <a:spcPts val="0"/>
              </a:spcBef>
              <a:buFont typeface="Wingdings" panose="05000000000000000000" pitchFamily="2" charset="2"/>
              <a:buChar char="Ø"/>
            </a:pPr>
            <a:r>
              <a:rPr lang="uk-UA" dirty="0">
                <a:latin typeface="Arial" panose="020B0604020202020204" pitchFamily="34" charset="0"/>
                <a:cs typeface="Arial" panose="020B0604020202020204" pitchFamily="34" charset="0"/>
              </a:rPr>
              <a:t>слабо припікальної (сірководень, сірчистий ангідрид, оксиди азоту, фтористий водень)</a:t>
            </a:r>
          </a:p>
          <a:p>
            <a:r>
              <a:rPr lang="uk-UA" dirty="0">
                <a:latin typeface="Arial" panose="020B0604020202020204" pitchFamily="34" charset="0"/>
                <a:cs typeface="Arial" panose="020B0604020202020204" pitchFamily="34" charset="0"/>
              </a:rPr>
              <a:t>Порушують генерацію, проведення та передавання </a:t>
            </a:r>
            <a:r>
              <a:rPr lang="uk-UA" b="1" dirty="0">
                <a:latin typeface="Arial" panose="020B0604020202020204" pitchFamily="34" charset="0"/>
                <a:cs typeface="Arial" panose="020B0604020202020204" pitchFamily="34" charset="0"/>
              </a:rPr>
              <a:t>нервового імпульсу</a:t>
            </a:r>
            <a:r>
              <a:rPr lang="uk-UA" dirty="0">
                <a:latin typeface="Arial" panose="020B0604020202020204" pitchFamily="34" charset="0"/>
                <a:cs typeface="Arial" panose="020B0604020202020204" pitchFamily="34" charset="0"/>
              </a:rPr>
              <a:t> (сірковуглець, ФОС)</a:t>
            </a:r>
          </a:p>
          <a:p>
            <a:r>
              <a:rPr lang="uk-UA" b="1" dirty="0">
                <a:latin typeface="Arial" panose="020B0604020202020204" pitchFamily="34" charset="0"/>
                <a:cs typeface="Arial" panose="020B0604020202020204" pitchFamily="34" charset="0"/>
              </a:rPr>
              <a:t>Задушливої та нейротропної дії </a:t>
            </a:r>
            <a:r>
              <a:rPr lang="uk-UA" dirty="0">
                <a:latin typeface="Arial" panose="020B0604020202020204" pitchFamily="34" charset="0"/>
                <a:cs typeface="Arial" panose="020B0604020202020204" pitchFamily="34" charset="0"/>
              </a:rPr>
              <a:t>(аміак)</a:t>
            </a:r>
          </a:p>
          <a:p>
            <a:r>
              <a:rPr lang="uk-UA" b="1" dirty="0">
                <a:latin typeface="Arial" panose="020B0604020202020204" pitchFamily="34" charset="0"/>
                <a:cs typeface="Arial" panose="020B0604020202020204" pitchFamily="34" charset="0"/>
              </a:rPr>
              <a:t>Цитотоксичні отрути </a:t>
            </a:r>
            <a:r>
              <a:rPr lang="uk-UA" dirty="0">
                <a:latin typeface="Arial" panose="020B0604020202020204" pitchFamily="34" charset="0"/>
                <a:cs typeface="Arial" panose="020B0604020202020204" pitchFamily="34" charset="0"/>
              </a:rPr>
              <a:t>(окис етилену, </a:t>
            </a:r>
            <a:r>
              <a:rPr lang="uk-UA" dirty="0" err="1">
                <a:latin typeface="Arial" panose="020B0604020202020204" pitchFamily="34" charset="0"/>
                <a:cs typeface="Arial" panose="020B0604020202020204" pitchFamily="34" charset="0"/>
              </a:rPr>
              <a:t>метилбромід</a:t>
            </a:r>
            <a:r>
              <a:rPr lang="uk-UA" dirty="0">
                <a:latin typeface="Arial" panose="020B0604020202020204" pitchFamily="34" charset="0"/>
                <a:cs typeface="Arial" panose="020B0604020202020204" pitchFamily="34" charset="0"/>
              </a:rPr>
              <a:t>, </a:t>
            </a:r>
            <a:r>
              <a:rPr lang="uk-UA" dirty="0" err="1">
                <a:latin typeface="Arial" panose="020B0604020202020204" pitchFamily="34" charset="0"/>
                <a:cs typeface="Arial" panose="020B0604020202020204" pitchFamily="34" charset="0"/>
              </a:rPr>
              <a:t>метилсульфат</a:t>
            </a:r>
            <a:r>
              <a:rPr lang="uk-UA" dirty="0">
                <a:latin typeface="Arial" panose="020B0604020202020204" pitchFamily="34" charset="0"/>
                <a:cs typeface="Arial" panose="020B0604020202020204" pitchFamily="34" charset="0"/>
              </a:rPr>
              <a:t>, діоксин,)</a:t>
            </a:r>
          </a:p>
        </p:txBody>
      </p:sp>
    </p:spTree>
    <p:extLst>
      <p:ext uri="{BB962C8B-B14F-4D97-AF65-F5344CB8AC3E}">
        <p14:creationId xmlns:p14="http://schemas.microsoft.com/office/powerpoint/2010/main" val="21379226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02BAEE3-1EE8-4679-983C-F50BC8E2B369}"/>
              </a:ext>
            </a:extLst>
          </p:cNvPr>
          <p:cNvSpPr>
            <a:spLocks noGrp="1"/>
          </p:cNvSpPr>
          <p:nvPr>
            <p:ph type="title"/>
          </p:nvPr>
        </p:nvSpPr>
        <p:spPr/>
        <p:txBody>
          <a:bodyPr/>
          <a:lstStyle/>
          <a:p>
            <a:r>
              <a:rPr lang="uk-UA" sz="4400" b="1" dirty="0">
                <a:solidFill>
                  <a:srgbClr val="C00000"/>
                </a:solidFill>
                <a:latin typeface="Arial" panose="020B0604020202020204" pitchFamily="34" charset="0"/>
                <a:cs typeface="Arial" panose="020B0604020202020204" pitchFamily="34" charset="0"/>
              </a:rPr>
              <a:t>КЛАСИФІКАЦІЯ МАСОВИХ ХІМІЧНИХ ОТРУЄНЬ за ЛОКАЛІЗАЦІЄЮ</a:t>
            </a:r>
            <a:endParaRPr lang="uk-UA" dirty="0">
              <a:solidFill>
                <a:srgbClr val="C00000"/>
              </a:solidFill>
            </a:endParaRPr>
          </a:p>
        </p:txBody>
      </p:sp>
      <p:sp>
        <p:nvSpPr>
          <p:cNvPr id="3" name="Місце для вмісту 2">
            <a:extLst>
              <a:ext uri="{FF2B5EF4-FFF2-40B4-BE49-F238E27FC236}">
                <a16:creationId xmlns:a16="http://schemas.microsoft.com/office/drawing/2014/main" id="{1DB3E71F-2A52-4763-9E31-A0CCFC317698}"/>
              </a:ext>
            </a:extLst>
          </p:cNvPr>
          <p:cNvSpPr>
            <a:spLocks noGrp="1"/>
          </p:cNvSpPr>
          <p:nvPr>
            <p:ph idx="1"/>
          </p:nvPr>
        </p:nvSpPr>
        <p:spPr/>
        <p:txBody>
          <a:bodyPr>
            <a:normAutofit lnSpcReduction="10000"/>
          </a:bodyPr>
          <a:lstStyle/>
          <a:p>
            <a:r>
              <a:rPr lang="uk-UA" b="1" dirty="0">
                <a:latin typeface="Arial" panose="020B0604020202020204" pitchFamily="34" charset="0"/>
                <a:cs typeface="Arial" panose="020B0604020202020204" pitchFamily="34" charset="0"/>
              </a:rPr>
              <a:t>Локальні (місцеві) </a:t>
            </a:r>
            <a:r>
              <a:rPr lang="uk-UA" dirty="0">
                <a:latin typeface="Arial" panose="020B0604020202020204" pitchFamily="34" charset="0"/>
                <a:cs typeface="Arial" panose="020B0604020202020204" pitchFamily="34" charset="0"/>
              </a:rPr>
              <a:t>– подразнювальної і припікальної дії на слизові очей, дихальних шляхів та шкіру  (аміак, </a:t>
            </a:r>
            <a:r>
              <a:rPr lang="uk-UA" dirty="0" err="1">
                <a:latin typeface="Arial" panose="020B0604020202020204" pitchFamily="34" charset="0"/>
                <a:cs typeface="Arial" panose="020B0604020202020204" pitchFamily="34" charset="0"/>
              </a:rPr>
              <a:t>акролонітрил</a:t>
            </a:r>
            <a:r>
              <a:rPr lang="uk-UA" dirty="0">
                <a:latin typeface="Arial" panose="020B0604020202020204" pitchFamily="34" charset="0"/>
                <a:cs typeface="Arial" panose="020B0604020202020204" pitchFamily="34" charset="0"/>
              </a:rPr>
              <a:t>, етан)</a:t>
            </a:r>
          </a:p>
          <a:p>
            <a:r>
              <a:rPr lang="uk-UA" b="1" dirty="0" err="1">
                <a:latin typeface="Arial" panose="020B0604020202020204" pitchFamily="34" charset="0"/>
                <a:cs typeface="Arial" panose="020B0604020202020204" pitchFamily="34" charset="0"/>
              </a:rPr>
              <a:t>Резорбтивні</a:t>
            </a:r>
            <a:r>
              <a:rPr lang="uk-UA" b="1" dirty="0">
                <a:latin typeface="Arial" panose="020B0604020202020204" pitchFamily="34" charset="0"/>
                <a:cs typeface="Arial" panose="020B0604020202020204" pitchFamily="34" charset="0"/>
              </a:rPr>
              <a:t> (органні) </a:t>
            </a:r>
            <a:r>
              <a:rPr lang="uk-UA" dirty="0">
                <a:latin typeface="Arial" panose="020B0604020202020204" pitchFamily="34" charset="0"/>
                <a:cs typeface="Arial" panose="020B0604020202020204" pitchFamily="34" charset="0"/>
              </a:rPr>
              <a:t>- переважно порушують :</a:t>
            </a:r>
          </a:p>
          <a:p>
            <a:pPr marL="768600" indent="-457200">
              <a:lnSpc>
                <a:spcPct val="110000"/>
              </a:lnSpc>
              <a:spcBef>
                <a:spcPts val="0"/>
              </a:spcBef>
              <a:buFont typeface="Wingdings" panose="05000000000000000000" pitchFamily="2" charset="2"/>
              <a:buChar char="Ø"/>
            </a:pPr>
            <a:r>
              <a:rPr lang="uk-UA" b="1" dirty="0">
                <a:latin typeface="Arial" panose="020B0604020202020204" pitchFamily="34" charset="0"/>
                <a:cs typeface="Arial" panose="020B0604020202020204" pitchFamily="34" charset="0"/>
              </a:rPr>
              <a:t>Енергетичний обмін </a:t>
            </a:r>
            <a:r>
              <a:rPr lang="uk-UA" dirty="0">
                <a:latin typeface="Arial" panose="020B0604020202020204" pitchFamily="34" charset="0"/>
                <a:cs typeface="Arial" panose="020B0604020202020204" pitchFamily="34" charset="0"/>
              </a:rPr>
              <a:t>(транспортування кисню, інгібітори дихальних ферментів, біологічного окислення, синтезу </a:t>
            </a:r>
            <a:r>
              <a:rPr lang="uk-UA" dirty="0" err="1">
                <a:latin typeface="Arial" panose="020B0604020202020204" pitchFamily="34" charset="0"/>
                <a:cs typeface="Arial" panose="020B0604020202020204" pitchFamily="34" charset="0"/>
              </a:rPr>
              <a:t>макроенергів</a:t>
            </a:r>
            <a:r>
              <a:rPr lang="uk-UA" dirty="0">
                <a:latin typeface="Arial" panose="020B0604020202020204" pitchFamily="34" charset="0"/>
                <a:cs typeface="Arial" panose="020B0604020202020204" pitchFamily="34" charset="0"/>
              </a:rPr>
              <a:t>)</a:t>
            </a:r>
          </a:p>
          <a:p>
            <a:pPr marL="768600" indent="-457200">
              <a:lnSpc>
                <a:spcPct val="110000"/>
              </a:lnSpc>
              <a:spcBef>
                <a:spcPts val="0"/>
              </a:spcBef>
              <a:buFont typeface="Wingdings" panose="05000000000000000000" pitchFamily="2" charset="2"/>
              <a:buChar char="Ø"/>
            </a:pPr>
            <a:r>
              <a:rPr lang="uk-UA" b="1" dirty="0">
                <a:latin typeface="Arial" panose="020B0604020202020204" pitchFamily="34" charset="0"/>
                <a:cs typeface="Arial" panose="020B0604020202020204" pitchFamily="34" charset="0"/>
              </a:rPr>
              <a:t>Генерацію, проведення та передавання нервового імпульсу</a:t>
            </a:r>
          </a:p>
          <a:p>
            <a:pPr marL="768600" indent="-457200">
              <a:lnSpc>
                <a:spcPct val="110000"/>
              </a:lnSpc>
              <a:spcBef>
                <a:spcPts val="0"/>
              </a:spcBef>
              <a:buFont typeface="Wingdings" panose="05000000000000000000" pitchFamily="2" charset="2"/>
              <a:buChar char="Ø"/>
            </a:pPr>
            <a:r>
              <a:rPr lang="uk-UA" b="1" dirty="0" err="1">
                <a:latin typeface="Arial" panose="020B0604020202020204" pitchFamily="34" charset="0"/>
                <a:cs typeface="Arial" panose="020B0604020202020204" pitchFamily="34" charset="0"/>
              </a:rPr>
              <a:t>Метаболітичні</a:t>
            </a:r>
            <a:r>
              <a:rPr lang="uk-UA" b="1" dirty="0">
                <a:latin typeface="Arial" panose="020B0604020202020204" pitchFamily="34" charset="0"/>
                <a:cs typeface="Arial" panose="020B0604020202020204" pitchFamily="34" charset="0"/>
              </a:rPr>
              <a:t> процеси (цитотоксичні)</a:t>
            </a:r>
          </a:p>
          <a:p>
            <a:endParaRPr lang="uk-UA" dirty="0"/>
          </a:p>
        </p:txBody>
      </p:sp>
    </p:spTree>
    <p:extLst>
      <p:ext uri="{BB962C8B-B14F-4D97-AF65-F5344CB8AC3E}">
        <p14:creationId xmlns:p14="http://schemas.microsoft.com/office/powerpoint/2010/main" val="7262786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31A7C60-BA2B-4D53-B21F-CE457CDBC668}"/>
              </a:ext>
            </a:extLst>
          </p:cNvPr>
          <p:cNvSpPr>
            <a:spLocks noGrp="1"/>
          </p:cNvSpPr>
          <p:nvPr>
            <p:ph type="title"/>
          </p:nvPr>
        </p:nvSpPr>
        <p:spPr>
          <a:xfrm>
            <a:off x="838200" y="131278"/>
            <a:ext cx="10515600" cy="1325563"/>
          </a:xfrm>
        </p:spPr>
        <p:txBody>
          <a:bodyPr>
            <a:normAutofit/>
          </a:bodyPr>
          <a:lstStyle/>
          <a:p>
            <a:pPr algn="ctr"/>
            <a:r>
              <a:rPr lang="uk-UA" altLang="uk-UA" sz="3200" b="1" dirty="0">
                <a:solidFill>
                  <a:srgbClr val="C00000"/>
                </a:solidFill>
                <a:latin typeface="Arial" panose="020B0604020202020204" pitchFamily="34" charset="0"/>
                <a:cs typeface="Arial" panose="020B0604020202020204" pitchFamily="34" charset="0"/>
              </a:rPr>
              <a:t>НАЙНЕБЕЗПЕЧНІШІ (НАДЗВИЧАЙНО І ВИСОКОТОКСИЧНИХ) ХІМІЧНІ РЕЧОВИНИ</a:t>
            </a:r>
            <a:endParaRPr lang="uk-UA" sz="3200" dirty="0">
              <a:solidFill>
                <a:srgbClr val="C00000"/>
              </a:solidFill>
              <a:latin typeface="Arial" panose="020B0604020202020204" pitchFamily="34" charset="0"/>
              <a:cs typeface="Arial" panose="020B0604020202020204" pitchFamily="34" charset="0"/>
            </a:endParaRPr>
          </a:p>
        </p:txBody>
      </p:sp>
      <p:sp>
        <p:nvSpPr>
          <p:cNvPr id="3" name="Місце для вмісту 2">
            <a:extLst>
              <a:ext uri="{FF2B5EF4-FFF2-40B4-BE49-F238E27FC236}">
                <a16:creationId xmlns:a16="http://schemas.microsoft.com/office/drawing/2014/main" id="{ACC3B84E-E8B2-4C1B-9ADE-F6E7F203B92B}"/>
              </a:ext>
            </a:extLst>
          </p:cNvPr>
          <p:cNvSpPr>
            <a:spLocks noGrp="1"/>
          </p:cNvSpPr>
          <p:nvPr>
            <p:ph idx="1"/>
          </p:nvPr>
        </p:nvSpPr>
        <p:spPr>
          <a:xfrm>
            <a:off x="464949" y="1456840"/>
            <a:ext cx="11499743" cy="5021452"/>
          </a:xfrm>
        </p:spPr>
        <p:txBody>
          <a:bodyPr>
            <a:noAutofit/>
          </a:bodyPr>
          <a:lstStyle/>
          <a:p>
            <a:pPr marL="360000" lvl="1">
              <a:lnSpc>
                <a:spcPct val="120000"/>
              </a:lnSpc>
              <a:spcBef>
                <a:spcPts val="0"/>
              </a:spcBef>
            </a:pPr>
            <a:r>
              <a:rPr lang="uk-UA" altLang="uk-UA" b="1" dirty="0">
                <a:latin typeface="Arial" panose="020B0604020202020204" pitchFamily="34" charset="0"/>
                <a:cs typeface="Arial" panose="020B0604020202020204" pitchFamily="34" charset="0"/>
              </a:rPr>
              <a:t>сполуки металів </a:t>
            </a:r>
            <a:r>
              <a:rPr lang="uk-UA" altLang="uk-UA" sz="2200" dirty="0">
                <a:latin typeface="Arial" panose="020B0604020202020204" pitchFamily="34" charset="0"/>
                <a:cs typeface="Arial" panose="020B0604020202020204" pitchFamily="34" charset="0"/>
              </a:rPr>
              <a:t>(органічні і неорганічні похідні миш’яку, ртуті, кадмію, свинцю, талію, цинку та інших);</a:t>
            </a:r>
          </a:p>
          <a:p>
            <a:pPr marL="360000" lvl="1">
              <a:lnSpc>
                <a:spcPct val="120000"/>
              </a:lnSpc>
              <a:spcBef>
                <a:spcPts val="0"/>
              </a:spcBef>
            </a:pPr>
            <a:r>
              <a:rPr lang="uk-UA" altLang="uk-UA" b="1" dirty="0" err="1">
                <a:latin typeface="Arial" panose="020B0604020202020204" pitchFamily="34" charset="0"/>
                <a:cs typeface="Arial" panose="020B0604020202020204" pitchFamily="34" charset="0"/>
              </a:rPr>
              <a:t>карбоніли</a:t>
            </a:r>
            <a:r>
              <a:rPr lang="uk-UA" altLang="uk-UA" b="1" dirty="0">
                <a:latin typeface="Arial" panose="020B0604020202020204" pitchFamily="34" charset="0"/>
                <a:cs typeface="Arial" panose="020B0604020202020204" pitchFamily="34" charset="0"/>
              </a:rPr>
              <a:t> металів </a:t>
            </a:r>
            <a:r>
              <a:rPr lang="uk-UA" altLang="uk-UA" sz="2200" dirty="0">
                <a:latin typeface="Arial" panose="020B0604020202020204" pitchFamily="34" charset="0"/>
                <a:cs typeface="Arial" panose="020B0604020202020204" pitchFamily="34" charset="0"/>
              </a:rPr>
              <a:t>(</a:t>
            </a:r>
            <a:r>
              <a:rPr lang="uk-UA" altLang="uk-UA" sz="2200" dirty="0" err="1">
                <a:latin typeface="Arial" panose="020B0604020202020204" pitchFamily="34" charset="0"/>
                <a:cs typeface="Arial" panose="020B0604020202020204" pitchFamily="34" charset="0"/>
              </a:rPr>
              <a:t>тетракарбоніл</a:t>
            </a:r>
            <a:r>
              <a:rPr lang="uk-UA" altLang="uk-UA" sz="2200" dirty="0">
                <a:latin typeface="Arial" panose="020B0604020202020204" pitchFamily="34" charset="0"/>
                <a:cs typeface="Arial" panose="020B0604020202020204" pitchFamily="34" charset="0"/>
              </a:rPr>
              <a:t> нікелю, </a:t>
            </a:r>
            <a:r>
              <a:rPr lang="uk-UA" altLang="uk-UA" sz="2200" dirty="0" err="1">
                <a:latin typeface="Arial" panose="020B0604020202020204" pitchFamily="34" charset="0"/>
                <a:cs typeface="Arial" panose="020B0604020202020204" pitchFamily="34" charset="0"/>
              </a:rPr>
              <a:t>пентакарбоніл</a:t>
            </a:r>
            <a:r>
              <a:rPr lang="uk-UA" altLang="uk-UA" sz="2200" dirty="0">
                <a:latin typeface="Arial" panose="020B0604020202020204" pitchFamily="34" charset="0"/>
                <a:cs typeface="Arial" panose="020B0604020202020204" pitchFamily="34" charset="0"/>
              </a:rPr>
              <a:t> заліза та інші);</a:t>
            </a:r>
          </a:p>
          <a:p>
            <a:pPr marL="360000" lvl="1">
              <a:lnSpc>
                <a:spcPct val="120000"/>
              </a:lnSpc>
              <a:spcBef>
                <a:spcPts val="0"/>
              </a:spcBef>
            </a:pPr>
            <a:r>
              <a:rPr lang="uk-UA" altLang="uk-UA" b="1" dirty="0">
                <a:latin typeface="Arial" panose="020B0604020202020204" pitchFamily="34" charset="0"/>
                <a:cs typeface="Arial" panose="020B0604020202020204" pitchFamily="34" charset="0"/>
              </a:rPr>
              <a:t>речовини, що мають ціанисту групу </a:t>
            </a:r>
            <a:r>
              <a:rPr lang="uk-UA" altLang="uk-UA" sz="2200" dirty="0">
                <a:latin typeface="Arial" panose="020B0604020202020204" pitchFamily="34" charset="0"/>
                <a:cs typeface="Arial" panose="020B0604020202020204" pitchFamily="34" charset="0"/>
              </a:rPr>
              <a:t>(синильна кислота та її солі, </a:t>
            </a:r>
            <a:r>
              <a:rPr lang="uk-UA" altLang="uk-UA" sz="2200" dirty="0" err="1">
                <a:latin typeface="Arial" panose="020B0604020202020204" pitchFamily="34" charset="0"/>
                <a:cs typeface="Arial" panose="020B0604020202020204" pitchFamily="34" charset="0"/>
              </a:rPr>
              <a:t>бензольдегіціангідрон</a:t>
            </a:r>
            <a:r>
              <a:rPr lang="uk-UA" altLang="uk-UA" sz="2200" dirty="0">
                <a:latin typeface="Arial" panose="020B0604020202020204" pitchFamily="34" charset="0"/>
                <a:cs typeface="Arial" panose="020B0604020202020204" pitchFamily="34" charset="0"/>
              </a:rPr>
              <a:t>, нітрили, органічні </a:t>
            </a:r>
            <a:r>
              <a:rPr lang="uk-UA" altLang="uk-UA" sz="2200" dirty="0" err="1">
                <a:latin typeface="Arial" panose="020B0604020202020204" pitchFamily="34" charset="0"/>
                <a:cs typeface="Arial" panose="020B0604020202020204" pitchFamily="34" charset="0"/>
              </a:rPr>
              <a:t>ізоціанати</a:t>
            </a:r>
            <a:r>
              <a:rPr lang="uk-UA" altLang="uk-UA" sz="2200" dirty="0">
                <a:latin typeface="Arial" panose="020B0604020202020204" pitchFamily="34" charset="0"/>
                <a:cs typeface="Arial" panose="020B0604020202020204" pitchFamily="34" charset="0"/>
              </a:rPr>
              <a:t>);</a:t>
            </a:r>
          </a:p>
          <a:p>
            <a:pPr marL="360000" lvl="1">
              <a:lnSpc>
                <a:spcPct val="120000"/>
              </a:lnSpc>
              <a:spcBef>
                <a:spcPts val="0"/>
              </a:spcBef>
            </a:pPr>
            <a:r>
              <a:rPr lang="uk-UA" altLang="uk-UA" b="1" dirty="0">
                <a:latin typeface="Arial" panose="020B0604020202020204" pitchFamily="34" charset="0"/>
                <a:cs typeface="Arial" panose="020B0604020202020204" pitchFamily="34" charset="0"/>
              </a:rPr>
              <a:t>сполуки фосфору </a:t>
            </a:r>
            <a:r>
              <a:rPr lang="uk-UA" altLang="uk-UA" sz="2200" dirty="0">
                <a:latin typeface="Arial" panose="020B0604020202020204" pitchFamily="34" charset="0"/>
                <a:cs typeface="Arial" panose="020B0604020202020204" pitchFamily="34" charset="0"/>
              </a:rPr>
              <a:t>(фосфорорганічні сполуки, хлорид фосфору, фосфін, фосфіди);</a:t>
            </a:r>
          </a:p>
          <a:p>
            <a:pPr marL="360000" lvl="1">
              <a:lnSpc>
                <a:spcPct val="120000"/>
              </a:lnSpc>
              <a:spcBef>
                <a:spcPts val="0"/>
              </a:spcBef>
            </a:pPr>
            <a:r>
              <a:rPr lang="uk-UA" altLang="uk-UA" b="1" dirty="0">
                <a:latin typeface="Arial" panose="020B0604020202020204" pitchFamily="34" charset="0"/>
                <a:cs typeface="Arial" panose="020B0604020202020204" pitchFamily="34" charset="0"/>
              </a:rPr>
              <a:t>фторорганічні сполуки </a:t>
            </a:r>
            <a:r>
              <a:rPr lang="uk-UA" altLang="uk-UA" sz="2200" dirty="0">
                <a:latin typeface="Arial" panose="020B0604020202020204" pitchFamily="34" charset="0"/>
                <a:cs typeface="Arial" panose="020B0604020202020204" pitchFamily="34" charset="0"/>
              </a:rPr>
              <a:t>(фтор оцтова кислота і її ефіри, </a:t>
            </a:r>
            <a:r>
              <a:rPr lang="uk-UA" altLang="uk-UA" sz="2200" dirty="0" err="1">
                <a:latin typeface="Arial" panose="020B0604020202020204" pitchFamily="34" charset="0"/>
                <a:cs typeface="Arial" panose="020B0604020202020204" pitchFamily="34" charset="0"/>
              </a:rPr>
              <a:t>орторетанол</a:t>
            </a:r>
            <a:r>
              <a:rPr lang="uk-UA" altLang="uk-UA" sz="2200" dirty="0">
                <a:latin typeface="Arial" panose="020B0604020202020204" pitchFamily="34" charset="0"/>
                <a:cs typeface="Arial" panose="020B0604020202020204" pitchFamily="34" charset="0"/>
              </a:rPr>
              <a:t> та інші);</a:t>
            </a:r>
          </a:p>
          <a:p>
            <a:pPr marL="360000" lvl="1">
              <a:lnSpc>
                <a:spcPct val="120000"/>
              </a:lnSpc>
              <a:spcBef>
                <a:spcPts val="0"/>
              </a:spcBef>
            </a:pPr>
            <a:r>
              <a:rPr lang="uk-UA" altLang="uk-UA" b="1" dirty="0" err="1">
                <a:latin typeface="Arial" panose="020B0604020202020204" pitchFamily="34" charset="0"/>
                <a:cs typeface="Arial" panose="020B0604020202020204" pitchFamily="34" charset="0"/>
              </a:rPr>
              <a:t>хлоргідрони</a:t>
            </a:r>
            <a:r>
              <a:rPr lang="uk-UA" altLang="uk-UA" sz="2200" b="1" dirty="0">
                <a:latin typeface="Arial" panose="020B0604020202020204" pitchFamily="34" charset="0"/>
                <a:cs typeface="Arial" panose="020B0604020202020204" pitchFamily="34" charset="0"/>
              </a:rPr>
              <a:t> </a:t>
            </a:r>
            <a:r>
              <a:rPr lang="uk-UA" altLang="uk-UA" sz="2200" dirty="0">
                <a:latin typeface="Arial" panose="020B0604020202020204" pitchFamily="34" charset="0"/>
                <a:cs typeface="Arial" panose="020B0604020202020204" pitchFamily="34" charset="0"/>
              </a:rPr>
              <a:t>(</a:t>
            </a:r>
            <a:r>
              <a:rPr lang="uk-UA" altLang="uk-UA" sz="2200" dirty="0" err="1">
                <a:latin typeface="Arial" panose="020B0604020202020204" pitchFamily="34" charset="0"/>
                <a:cs typeface="Arial" panose="020B0604020202020204" pitchFamily="34" charset="0"/>
              </a:rPr>
              <a:t>етилхлоргідрон</a:t>
            </a:r>
            <a:r>
              <a:rPr lang="uk-UA" altLang="uk-UA" sz="2200" dirty="0">
                <a:latin typeface="Arial" panose="020B0604020202020204" pitchFamily="34" charset="0"/>
                <a:cs typeface="Arial" panose="020B0604020202020204" pitchFamily="34" charset="0"/>
              </a:rPr>
              <a:t>, </a:t>
            </a:r>
            <a:r>
              <a:rPr lang="uk-UA" altLang="uk-UA" sz="2200" dirty="0" err="1">
                <a:latin typeface="Arial" panose="020B0604020202020204" pitchFamily="34" charset="0"/>
                <a:cs typeface="Arial" panose="020B0604020202020204" pitchFamily="34" charset="0"/>
              </a:rPr>
              <a:t>епіхлоргідрон</a:t>
            </a:r>
            <a:r>
              <a:rPr lang="uk-UA" altLang="uk-UA" sz="2200" dirty="0">
                <a:latin typeface="Arial" panose="020B0604020202020204" pitchFamily="34" charset="0"/>
                <a:cs typeface="Arial" panose="020B0604020202020204" pitchFamily="34" charset="0"/>
              </a:rPr>
              <a:t>);</a:t>
            </a:r>
          </a:p>
          <a:p>
            <a:pPr marL="360000" lvl="1">
              <a:lnSpc>
                <a:spcPct val="120000"/>
              </a:lnSpc>
              <a:spcBef>
                <a:spcPts val="0"/>
              </a:spcBef>
            </a:pPr>
            <a:r>
              <a:rPr lang="uk-UA" altLang="uk-UA" b="1" dirty="0">
                <a:latin typeface="Arial" panose="020B0604020202020204" pitchFamily="34" charset="0"/>
                <a:cs typeface="Arial" panose="020B0604020202020204" pitchFamily="34" charset="0"/>
              </a:rPr>
              <a:t>галогени</a:t>
            </a:r>
            <a:r>
              <a:rPr lang="uk-UA" altLang="uk-UA" sz="2200" b="1" dirty="0">
                <a:latin typeface="Arial" panose="020B0604020202020204" pitchFamily="34" charset="0"/>
                <a:cs typeface="Arial" panose="020B0604020202020204" pitchFamily="34" charset="0"/>
              </a:rPr>
              <a:t> </a:t>
            </a:r>
            <a:r>
              <a:rPr lang="uk-UA" altLang="uk-UA" sz="2200" dirty="0">
                <a:latin typeface="Arial" panose="020B0604020202020204" pitchFamily="34" charset="0"/>
                <a:cs typeface="Arial" panose="020B0604020202020204" pitchFamily="34" charset="0"/>
              </a:rPr>
              <a:t>(хлор, бром);</a:t>
            </a:r>
          </a:p>
          <a:p>
            <a:pPr marL="360000" lvl="1">
              <a:lnSpc>
                <a:spcPct val="120000"/>
              </a:lnSpc>
              <a:spcBef>
                <a:spcPts val="0"/>
              </a:spcBef>
            </a:pPr>
            <a:r>
              <a:rPr lang="uk-UA" altLang="uk-UA" b="1" dirty="0">
                <a:latin typeface="Arial" panose="020B0604020202020204" pitchFamily="34" charset="0"/>
                <a:cs typeface="Arial" panose="020B0604020202020204" pitchFamily="34" charset="0"/>
              </a:rPr>
              <a:t>інші сполуки </a:t>
            </a:r>
            <a:r>
              <a:rPr lang="uk-UA" altLang="uk-UA" sz="2200" dirty="0">
                <a:latin typeface="Arial" panose="020B0604020202020204" pitchFamily="34" charset="0"/>
                <a:cs typeface="Arial" panose="020B0604020202020204" pitchFamily="34" charset="0"/>
              </a:rPr>
              <a:t>(етиленоксид, аліловий спирт, метил бромід, фосген, інші)</a:t>
            </a:r>
          </a:p>
        </p:txBody>
      </p:sp>
    </p:spTree>
    <p:extLst>
      <p:ext uri="{BB962C8B-B14F-4D97-AF65-F5344CB8AC3E}">
        <p14:creationId xmlns:p14="http://schemas.microsoft.com/office/powerpoint/2010/main" val="9269583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a:extLst>
              <a:ext uri="{FF2B5EF4-FFF2-40B4-BE49-F238E27FC236}">
                <a16:creationId xmlns:a16="http://schemas.microsoft.com/office/drawing/2014/main" id="{12E358B9-898E-4675-8071-CD30CDDDD0FD}"/>
              </a:ext>
            </a:extLst>
          </p:cNvPr>
          <p:cNvSpPr>
            <a:spLocks noGrp="1"/>
          </p:cNvSpPr>
          <p:nvPr>
            <p:ph type="title"/>
          </p:nvPr>
        </p:nvSpPr>
        <p:spPr>
          <a:xfrm>
            <a:off x="838200" y="238124"/>
            <a:ext cx="10515600" cy="1325563"/>
          </a:xfrm>
        </p:spPr>
        <p:txBody>
          <a:bodyPr>
            <a:normAutofit/>
          </a:bodyPr>
          <a:lstStyle/>
          <a:p>
            <a:pPr algn="ctr"/>
            <a:r>
              <a:rPr lang="uk-UA" sz="4000" b="1" dirty="0">
                <a:solidFill>
                  <a:srgbClr val="C00000"/>
                </a:solidFill>
                <a:latin typeface="Arial" panose="020B0604020202020204" pitchFamily="34" charset="0"/>
                <a:cs typeface="Arial" panose="020B0604020202020204" pitchFamily="34" charset="0"/>
              </a:rPr>
              <a:t>СИЛЬНО ТОКСИЧНІ ХІМІЧНІ РЕЧОВИНИ</a:t>
            </a:r>
          </a:p>
        </p:txBody>
      </p:sp>
      <p:sp>
        <p:nvSpPr>
          <p:cNvPr id="7" name="Місце для вмісту 6">
            <a:extLst>
              <a:ext uri="{FF2B5EF4-FFF2-40B4-BE49-F238E27FC236}">
                <a16:creationId xmlns:a16="http://schemas.microsoft.com/office/drawing/2014/main" id="{D8EDAAEF-E0AD-46F8-A207-59B91A0DA2D9}"/>
              </a:ext>
            </a:extLst>
          </p:cNvPr>
          <p:cNvSpPr>
            <a:spLocks noGrp="1"/>
          </p:cNvSpPr>
          <p:nvPr>
            <p:ph idx="1"/>
          </p:nvPr>
        </p:nvSpPr>
        <p:spPr>
          <a:xfrm>
            <a:off x="946688" y="1966643"/>
            <a:ext cx="10515600" cy="4351338"/>
          </a:xfrm>
        </p:spPr>
        <p:txBody>
          <a:bodyPr>
            <a:normAutofit fontScale="92500" lnSpcReduction="10000"/>
          </a:bodyPr>
          <a:lstStyle/>
          <a:p>
            <a:r>
              <a:rPr lang="uk-UA" b="1" dirty="0">
                <a:solidFill>
                  <a:srgbClr val="000000"/>
                </a:solidFill>
                <a:latin typeface="Arial" panose="020B0604020202020204" pitchFamily="34" charset="0"/>
                <a:cs typeface="Arial" panose="020B0604020202020204" pitchFamily="34" charset="0"/>
              </a:rPr>
              <a:t>Мінеральні органічні кислоти </a:t>
            </a:r>
            <a:r>
              <a:rPr lang="uk-UA" dirty="0">
                <a:latin typeface="Arial" panose="020B0604020202020204" pitchFamily="34" charset="0"/>
                <a:cs typeface="Arial" panose="020B0604020202020204" pitchFamily="34" charset="0"/>
              </a:rPr>
              <a:t>(сірчана, азотна, фосфорна, оцтова тощо)</a:t>
            </a:r>
          </a:p>
          <a:p>
            <a:r>
              <a:rPr lang="uk-UA" altLang="uk-UA" sz="2800" b="1" dirty="0">
                <a:latin typeface="Arial" panose="020B0604020202020204" pitchFamily="34" charset="0"/>
                <a:cs typeface="Arial" panose="020B0604020202020204" pitchFamily="34" charset="0"/>
              </a:rPr>
              <a:t>луги </a:t>
            </a:r>
            <a:r>
              <a:rPr lang="uk-UA" altLang="uk-UA" sz="2800" dirty="0">
                <a:latin typeface="Arial" panose="020B0604020202020204" pitchFamily="34" charset="0"/>
                <a:cs typeface="Arial" panose="020B0604020202020204" pitchFamily="34" charset="0"/>
              </a:rPr>
              <a:t>(аміак, натронне вапно, їдкий калій та інші);</a:t>
            </a:r>
          </a:p>
          <a:p>
            <a:r>
              <a:rPr lang="uk-UA" altLang="uk-UA" sz="2800" b="1" dirty="0">
                <a:latin typeface="Arial" panose="020B0604020202020204" pitchFamily="34" charset="0"/>
                <a:cs typeface="Arial" panose="020B0604020202020204" pitchFamily="34" charset="0"/>
              </a:rPr>
              <a:t>сполуки сірки </a:t>
            </a:r>
            <a:r>
              <a:rPr lang="uk-UA" altLang="uk-UA" sz="2800" dirty="0">
                <a:latin typeface="Arial" panose="020B0604020202020204" pitchFamily="34" charset="0"/>
                <a:cs typeface="Arial" panose="020B0604020202020204" pitchFamily="34" charset="0"/>
              </a:rPr>
              <a:t>(</a:t>
            </a:r>
            <a:r>
              <a:rPr lang="uk-UA" altLang="uk-UA" sz="2800" dirty="0" err="1">
                <a:latin typeface="Arial" panose="020B0604020202020204" pitchFamily="34" charset="0"/>
                <a:cs typeface="Arial" panose="020B0604020202020204" pitchFamily="34" charset="0"/>
              </a:rPr>
              <a:t>диметилсульфат</a:t>
            </a:r>
            <a:r>
              <a:rPr lang="uk-UA" altLang="uk-UA" sz="2800" dirty="0">
                <a:latin typeface="Arial" panose="020B0604020202020204" pitchFamily="34" charset="0"/>
                <a:cs typeface="Arial" panose="020B0604020202020204" pitchFamily="34" charset="0"/>
              </a:rPr>
              <a:t>, розчинні сульфіди, сірковуглець, розчинні </a:t>
            </a:r>
            <a:r>
              <a:rPr lang="uk-UA" altLang="uk-UA" sz="2800" dirty="0" err="1">
                <a:latin typeface="Arial" panose="020B0604020202020204" pitchFamily="34" charset="0"/>
                <a:cs typeface="Arial" panose="020B0604020202020204" pitchFamily="34" charset="0"/>
              </a:rPr>
              <a:t>тіоціаніти</a:t>
            </a:r>
            <a:r>
              <a:rPr lang="uk-UA" altLang="uk-UA" sz="2800" dirty="0">
                <a:latin typeface="Arial" panose="020B0604020202020204" pitchFamily="34" charset="0"/>
                <a:cs typeface="Arial" panose="020B0604020202020204" pitchFamily="34" charset="0"/>
              </a:rPr>
              <a:t>, хлорид і фторид сірки);</a:t>
            </a:r>
          </a:p>
          <a:p>
            <a:r>
              <a:rPr lang="uk-UA" altLang="uk-UA" sz="2800" b="1" dirty="0">
                <a:latin typeface="Arial" panose="020B0604020202020204" pitchFamily="34" charset="0"/>
                <a:cs typeface="Arial" panose="020B0604020202020204" pitchFamily="34" charset="0"/>
              </a:rPr>
              <a:t>хлор- і бром заміщені похідні вуглеводню </a:t>
            </a:r>
            <a:r>
              <a:rPr lang="uk-UA" altLang="uk-UA" sz="2800" dirty="0">
                <a:latin typeface="Arial" panose="020B0604020202020204" pitchFamily="34" charset="0"/>
                <a:cs typeface="Arial" panose="020B0604020202020204" pitchFamily="34" charset="0"/>
              </a:rPr>
              <a:t>(хлористий і бромистий метил);</a:t>
            </a:r>
          </a:p>
          <a:p>
            <a:r>
              <a:rPr lang="uk-UA" altLang="uk-UA" sz="2800" b="1" dirty="0">
                <a:latin typeface="Arial" panose="020B0604020202020204" pitchFamily="34" charset="0"/>
                <a:cs typeface="Arial" panose="020B0604020202020204" pitchFamily="34" charset="0"/>
              </a:rPr>
              <a:t>деякі спирти і альдегіди кислот;</a:t>
            </a:r>
          </a:p>
          <a:p>
            <a:r>
              <a:rPr lang="uk-UA" altLang="uk-UA" sz="2800" b="1" dirty="0">
                <a:latin typeface="Arial" panose="020B0604020202020204" pitchFamily="34" charset="0"/>
                <a:cs typeface="Arial" panose="020B0604020202020204" pitchFamily="34" charset="0"/>
              </a:rPr>
              <a:t>органічні і неорганічні </a:t>
            </a:r>
            <a:r>
              <a:rPr lang="uk-UA" altLang="uk-UA" sz="2800" b="1" dirty="0" err="1">
                <a:latin typeface="Arial" panose="020B0604020202020204" pitchFamily="34" charset="0"/>
                <a:cs typeface="Arial" panose="020B0604020202020204" pitchFamily="34" charset="0"/>
              </a:rPr>
              <a:t>нітро</a:t>
            </a:r>
            <a:r>
              <a:rPr lang="uk-UA" altLang="uk-UA" sz="2800" b="1" dirty="0">
                <a:latin typeface="Arial" panose="020B0604020202020204" pitchFamily="34" charset="0"/>
                <a:cs typeface="Arial" panose="020B0604020202020204" pitchFamily="34" charset="0"/>
              </a:rPr>
              <a:t> і аміносполуки (</a:t>
            </a:r>
            <a:r>
              <a:rPr lang="uk-UA" altLang="uk-UA" sz="2800" dirty="0" err="1">
                <a:latin typeface="Arial" panose="020B0604020202020204" pitchFamily="34" charset="0"/>
                <a:cs typeface="Arial" panose="020B0604020202020204" pitchFamily="34" charset="0"/>
              </a:rPr>
              <a:t>гідроксиламін</a:t>
            </a:r>
            <a:r>
              <a:rPr lang="uk-UA" altLang="uk-UA" sz="2800" dirty="0">
                <a:latin typeface="Arial" panose="020B0604020202020204" pitchFamily="34" charset="0"/>
                <a:cs typeface="Arial" panose="020B0604020202020204" pitchFamily="34" charset="0"/>
              </a:rPr>
              <a:t>, </a:t>
            </a:r>
            <a:r>
              <a:rPr lang="uk-UA" altLang="uk-UA" sz="2800" dirty="0" err="1">
                <a:latin typeface="Arial" panose="020B0604020202020204" pitchFamily="34" charset="0"/>
                <a:cs typeface="Arial" panose="020B0604020202020204" pitchFamily="34" charset="0"/>
              </a:rPr>
              <a:t>гідрозин</a:t>
            </a:r>
            <a:r>
              <a:rPr lang="uk-UA" altLang="uk-UA" sz="2800" dirty="0">
                <a:latin typeface="Arial" panose="020B0604020202020204" pitchFamily="34" charset="0"/>
                <a:cs typeface="Arial" panose="020B0604020202020204" pitchFamily="34" charset="0"/>
              </a:rPr>
              <a:t>, анілін, толуїдин, нітробензол, </a:t>
            </a:r>
            <a:r>
              <a:rPr lang="uk-UA" altLang="uk-UA" sz="2800" dirty="0" err="1">
                <a:latin typeface="Arial" panose="020B0604020202020204" pitchFamily="34" charset="0"/>
                <a:cs typeface="Arial" panose="020B0604020202020204" pitchFamily="34" charset="0"/>
              </a:rPr>
              <a:t>динітрофенол</a:t>
            </a:r>
            <a:r>
              <a:rPr lang="uk-UA" altLang="uk-UA" sz="2800" dirty="0">
                <a:latin typeface="Arial" panose="020B0604020202020204" pitchFamily="34" charset="0"/>
                <a:cs typeface="Arial" panose="020B0604020202020204" pitchFamily="34" charset="0"/>
              </a:rPr>
              <a:t>);</a:t>
            </a:r>
          </a:p>
          <a:p>
            <a:r>
              <a:rPr lang="uk-UA" altLang="uk-UA" sz="2800" b="1" dirty="0">
                <a:latin typeface="Arial" panose="020B0604020202020204" pitchFamily="34" charset="0"/>
                <a:cs typeface="Arial" panose="020B0604020202020204" pitchFamily="34" charset="0"/>
              </a:rPr>
              <a:t>феноли, крезоли та їх похідні, гетероциклічні сполуки.</a:t>
            </a:r>
          </a:p>
          <a:p>
            <a:endParaRPr lang="uk-UA"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896064D-BE47-4419-9A74-B6BE42880A27}"/>
              </a:ext>
            </a:extLst>
          </p:cNvPr>
          <p:cNvSpPr>
            <a:spLocks noGrp="1"/>
          </p:cNvSpPr>
          <p:nvPr>
            <p:ph type="title"/>
          </p:nvPr>
        </p:nvSpPr>
        <p:spPr>
          <a:xfrm>
            <a:off x="728420" y="365125"/>
            <a:ext cx="10941804" cy="1897628"/>
          </a:xfrm>
        </p:spPr>
        <p:txBody>
          <a:bodyPr>
            <a:normAutofit fontScale="90000"/>
          </a:bodyPr>
          <a:lstStyle/>
          <a:p>
            <a:pPr algn="ctr"/>
            <a:r>
              <a:rPr lang="uk-UA" altLang="uk-UA" sz="4400" b="1" dirty="0">
                <a:solidFill>
                  <a:srgbClr val="C00000"/>
                </a:solidFill>
                <a:latin typeface="Arial" panose="020B0604020202020204" pitchFamily="34" charset="0"/>
                <a:cs typeface="Arial" panose="020B0604020202020204" pitchFamily="34" charset="0"/>
              </a:rPr>
              <a:t>ПОМІРНО ТОКСИЧНІ, МАЛО ТОКСИЧНІ, ПРАКТИЧНО НЕ ТОКСИЧНИХ ХІМІЧНИХ РЕЧОВИН</a:t>
            </a:r>
            <a:endParaRPr lang="uk-UA" sz="3600" dirty="0">
              <a:solidFill>
                <a:srgbClr val="C00000"/>
              </a:solidFill>
            </a:endParaRPr>
          </a:p>
        </p:txBody>
      </p:sp>
      <p:sp>
        <p:nvSpPr>
          <p:cNvPr id="3" name="Місце для вмісту 2">
            <a:extLst>
              <a:ext uri="{FF2B5EF4-FFF2-40B4-BE49-F238E27FC236}">
                <a16:creationId xmlns:a16="http://schemas.microsoft.com/office/drawing/2014/main" id="{91E7D10D-227F-4C84-863C-58E6E16BC369}"/>
              </a:ext>
            </a:extLst>
          </p:cNvPr>
          <p:cNvSpPr>
            <a:spLocks noGrp="1"/>
          </p:cNvSpPr>
          <p:nvPr>
            <p:ph idx="1"/>
          </p:nvPr>
        </p:nvSpPr>
        <p:spPr>
          <a:xfrm>
            <a:off x="838200" y="2262753"/>
            <a:ext cx="10515600" cy="3914210"/>
          </a:xfrm>
        </p:spPr>
        <p:txBody>
          <a:bodyPr/>
          <a:lstStyle/>
          <a:p>
            <a:r>
              <a:rPr lang="uk-UA" altLang="uk-UA" sz="3200" b="1" dirty="0">
                <a:solidFill>
                  <a:srgbClr val="000000"/>
                </a:solidFill>
              </a:rPr>
              <a:t>Пестициди – </a:t>
            </a:r>
            <a:r>
              <a:rPr lang="uk-UA" altLang="uk-UA" b="1" dirty="0">
                <a:solidFill>
                  <a:srgbClr val="000000"/>
                </a:solidFill>
              </a:rPr>
              <a:t>препарати, які призначені для боротьби з шкідниками сільськогосподарського виробництва, бур’янами і </a:t>
            </a:r>
            <a:r>
              <a:rPr lang="uk-UA" altLang="uk-UA" b="1" dirty="0" err="1">
                <a:solidFill>
                  <a:srgbClr val="000000"/>
                </a:solidFill>
              </a:rPr>
              <a:t>т.д</a:t>
            </a:r>
            <a:r>
              <a:rPr lang="uk-UA" altLang="uk-UA" b="1" dirty="0">
                <a:solidFill>
                  <a:srgbClr val="000000"/>
                </a:solidFill>
              </a:rPr>
              <a:t>. Більшість з них дуже токсична для людини</a:t>
            </a:r>
          </a:p>
          <a:p>
            <a:endParaRPr lang="uk-UA" dirty="0"/>
          </a:p>
        </p:txBody>
      </p:sp>
    </p:spTree>
    <p:extLst>
      <p:ext uri="{BB962C8B-B14F-4D97-AF65-F5344CB8AC3E}">
        <p14:creationId xmlns:p14="http://schemas.microsoft.com/office/powerpoint/2010/main" val="23212984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AA48531-73A7-4042-A358-024A260B3200}"/>
              </a:ext>
            </a:extLst>
          </p:cNvPr>
          <p:cNvSpPr>
            <a:spLocks noGrp="1"/>
          </p:cNvSpPr>
          <p:nvPr>
            <p:ph type="title"/>
          </p:nvPr>
        </p:nvSpPr>
        <p:spPr/>
        <p:txBody>
          <a:bodyPr>
            <a:normAutofit/>
          </a:bodyPr>
          <a:lstStyle/>
          <a:p>
            <a:pPr algn="ctr"/>
            <a:r>
              <a:rPr lang="uk-UA" altLang="uk-UA" sz="4000" b="1" dirty="0">
                <a:solidFill>
                  <a:srgbClr val="C00000"/>
                </a:solidFill>
                <a:latin typeface="Arial" panose="020B0604020202020204" pitchFamily="34" charset="0"/>
                <a:cs typeface="Arial" panose="020B0604020202020204" pitchFamily="34" charset="0"/>
              </a:rPr>
              <a:t>РОЗПОДІЛ ПЕСТИЦИДІВ ЗА ХІМІЧНИМ СКЛАДОМ</a:t>
            </a:r>
            <a:endParaRPr lang="uk-UA" sz="4000" dirty="0">
              <a:solidFill>
                <a:srgbClr val="C00000"/>
              </a:solidFill>
              <a:latin typeface="Arial" panose="020B0604020202020204" pitchFamily="34" charset="0"/>
              <a:cs typeface="Arial" panose="020B0604020202020204" pitchFamily="34" charset="0"/>
            </a:endParaRPr>
          </a:p>
        </p:txBody>
      </p:sp>
      <p:sp>
        <p:nvSpPr>
          <p:cNvPr id="3" name="Місце для вмісту 2">
            <a:extLst>
              <a:ext uri="{FF2B5EF4-FFF2-40B4-BE49-F238E27FC236}">
                <a16:creationId xmlns:a16="http://schemas.microsoft.com/office/drawing/2014/main" id="{B7C81363-8CC0-4069-AB1F-A68DEFBC987C}"/>
              </a:ext>
            </a:extLst>
          </p:cNvPr>
          <p:cNvSpPr>
            <a:spLocks noGrp="1"/>
          </p:cNvSpPr>
          <p:nvPr>
            <p:ph idx="1"/>
          </p:nvPr>
        </p:nvSpPr>
        <p:spPr>
          <a:xfrm>
            <a:off x="542441" y="1825625"/>
            <a:ext cx="10811359" cy="4351338"/>
          </a:xfrm>
        </p:spPr>
        <p:txBody>
          <a:bodyPr>
            <a:normAutofit fontScale="85000" lnSpcReduction="20000"/>
          </a:bodyPr>
          <a:lstStyle/>
          <a:p>
            <a:pPr lvl="1">
              <a:buFontTx/>
              <a:buChar char="•"/>
            </a:pPr>
            <a:r>
              <a:rPr lang="uk-UA" altLang="uk-UA" sz="2800" b="1" dirty="0">
                <a:solidFill>
                  <a:srgbClr val="000000"/>
                </a:solidFill>
                <a:latin typeface="Arial" panose="020B0604020202020204" pitchFamily="34" charset="0"/>
                <a:cs typeface="Arial" panose="020B0604020202020204" pitchFamily="34" charset="0"/>
              </a:rPr>
              <a:t>фосфорорганічні сполуки (</a:t>
            </a:r>
            <a:r>
              <a:rPr lang="uk-UA" altLang="uk-UA" sz="2800" dirty="0" err="1">
                <a:solidFill>
                  <a:srgbClr val="000000"/>
                </a:solidFill>
                <a:latin typeface="Arial" panose="020B0604020202020204" pitchFamily="34" charset="0"/>
                <a:cs typeface="Arial" panose="020B0604020202020204" pitchFamily="34" charset="0"/>
              </a:rPr>
              <a:t>паратіон</a:t>
            </a:r>
            <a:r>
              <a:rPr lang="uk-UA" altLang="uk-UA" sz="2800" dirty="0">
                <a:solidFill>
                  <a:srgbClr val="000000"/>
                </a:solidFill>
                <a:latin typeface="Arial" panose="020B0604020202020204" pitchFamily="34" charset="0"/>
                <a:cs typeface="Arial" panose="020B0604020202020204" pitchFamily="34" charset="0"/>
              </a:rPr>
              <a:t>, </a:t>
            </a:r>
            <a:r>
              <a:rPr lang="uk-UA" altLang="uk-UA" sz="2800" dirty="0" err="1">
                <a:solidFill>
                  <a:srgbClr val="000000"/>
                </a:solidFill>
                <a:latin typeface="Arial" panose="020B0604020202020204" pitchFamily="34" charset="0"/>
                <a:cs typeface="Arial" panose="020B0604020202020204" pitchFamily="34" charset="0"/>
              </a:rPr>
              <a:t>диметилоксид</a:t>
            </a:r>
            <a:r>
              <a:rPr lang="uk-UA" altLang="uk-UA" sz="2800" dirty="0">
                <a:solidFill>
                  <a:srgbClr val="000000"/>
                </a:solidFill>
                <a:latin typeface="Arial" panose="020B0604020202020204" pitchFamily="34" charset="0"/>
                <a:cs typeface="Arial" panose="020B0604020202020204" pitchFamily="34" charset="0"/>
              </a:rPr>
              <a:t> </a:t>
            </a:r>
            <a:r>
              <a:rPr lang="uk-UA" altLang="uk-UA" sz="2800" dirty="0" err="1">
                <a:solidFill>
                  <a:srgbClr val="000000"/>
                </a:solidFill>
                <a:latin typeface="Arial" panose="020B0604020202020204" pitchFamily="34" charset="0"/>
                <a:cs typeface="Arial" panose="020B0604020202020204" pitchFamily="34" charset="0"/>
              </a:rPr>
              <a:t>хлорвінілфосфат</a:t>
            </a:r>
            <a:r>
              <a:rPr lang="uk-UA" altLang="uk-UA" sz="2800" dirty="0">
                <a:solidFill>
                  <a:srgbClr val="000000"/>
                </a:solidFill>
                <a:latin typeface="Arial" panose="020B0604020202020204" pitchFamily="34" charset="0"/>
                <a:cs typeface="Arial" panose="020B0604020202020204" pitchFamily="34" charset="0"/>
              </a:rPr>
              <a:t>, карбофос, хлорофос та інші);</a:t>
            </a:r>
          </a:p>
          <a:p>
            <a:pPr lvl="1">
              <a:buFontTx/>
              <a:buChar char="•"/>
            </a:pPr>
            <a:endParaRPr lang="uk-UA" altLang="uk-UA" sz="1100" b="1" dirty="0">
              <a:solidFill>
                <a:srgbClr val="000000"/>
              </a:solidFill>
              <a:latin typeface="Arial" panose="020B0604020202020204" pitchFamily="34" charset="0"/>
              <a:cs typeface="Arial" panose="020B0604020202020204" pitchFamily="34" charset="0"/>
            </a:endParaRPr>
          </a:p>
          <a:p>
            <a:pPr lvl="1">
              <a:buFontTx/>
              <a:buChar char="•"/>
            </a:pPr>
            <a:r>
              <a:rPr lang="uk-UA" altLang="uk-UA" sz="2800" b="1" dirty="0">
                <a:solidFill>
                  <a:srgbClr val="000000"/>
                </a:solidFill>
                <a:latin typeface="Arial" panose="020B0604020202020204" pitchFamily="34" charset="0"/>
                <a:cs typeface="Arial" panose="020B0604020202020204" pitchFamily="34" charset="0"/>
              </a:rPr>
              <a:t> </a:t>
            </a:r>
            <a:r>
              <a:rPr lang="uk-UA" altLang="uk-UA" sz="2800" b="1" dirty="0" err="1">
                <a:solidFill>
                  <a:srgbClr val="000000"/>
                </a:solidFill>
                <a:latin typeface="Arial" panose="020B0604020202020204" pitchFamily="34" charset="0"/>
                <a:cs typeface="Arial" panose="020B0604020202020204" pitchFamily="34" charset="0"/>
              </a:rPr>
              <a:t>карбомати</a:t>
            </a:r>
            <a:r>
              <a:rPr lang="uk-UA" altLang="uk-UA" sz="2800" b="1" dirty="0">
                <a:solidFill>
                  <a:srgbClr val="000000"/>
                </a:solidFill>
                <a:latin typeface="Arial" panose="020B0604020202020204" pitchFamily="34" charset="0"/>
                <a:cs typeface="Arial" panose="020B0604020202020204" pitchFamily="34" charset="0"/>
              </a:rPr>
              <a:t> </a:t>
            </a:r>
            <a:r>
              <a:rPr lang="uk-UA" altLang="uk-UA" sz="2800" dirty="0">
                <a:solidFill>
                  <a:srgbClr val="000000"/>
                </a:solidFill>
                <a:latin typeface="Arial" panose="020B0604020202020204" pitchFamily="34" charset="0"/>
                <a:cs typeface="Arial" panose="020B0604020202020204" pitchFamily="34" charset="0"/>
              </a:rPr>
              <a:t>(</a:t>
            </a:r>
            <a:r>
              <a:rPr lang="uk-UA" altLang="uk-UA" sz="2800" dirty="0" err="1">
                <a:solidFill>
                  <a:srgbClr val="000000"/>
                </a:solidFill>
                <a:latin typeface="Arial" panose="020B0604020202020204" pitchFamily="34" charset="0"/>
                <a:cs typeface="Arial" panose="020B0604020202020204" pitchFamily="34" charset="0"/>
              </a:rPr>
              <a:t>севін</a:t>
            </a:r>
            <a:r>
              <a:rPr lang="uk-UA" altLang="uk-UA" sz="2800" dirty="0">
                <a:solidFill>
                  <a:srgbClr val="000000"/>
                </a:solidFill>
                <a:latin typeface="Arial" panose="020B0604020202020204" pitchFamily="34" charset="0"/>
                <a:cs typeface="Arial" panose="020B0604020202020204" pitchFamily="34" charset="0"/>
              </a:rPr>
              <a:t>, </a:t>
            </a:r>
            <a:r>
              <a:rPr lang="uk-UA" altLang="uk-UA" sz="2800" dirty="0" err="1">
                <a:solidFill>
                  <a:srgbClr val="000000"/>
                </a:solidFill>
                <a:latin typeface="Arial" panose="020B0604020202020204" pitchFamily="34" charset="0"/>
                <a:cs typeface="Arial" panose="020B0604020202020204" pitchFamily="34" charset="0"/>
              </a:rPr>
              <a:t>карбатіон</a:t>
            </a:r>
            <a:r>
              <a:rPr lang="uk-UA" altLang="uk-UA" sz="2800" dirty="0">
                <a:solidFill>
                  <a:srgbClr val="000000"/>
                </a:solidFill>
                <a:latin typeface="Arial" panose="020B0604020202020204" pitchFamily="34" charset="0"/>
                <a:cs typeface="Arial" panose="020B0604020202020204" pitchFamily="34" charset="0"/>
              </a:rPr>
              <a:t> та інші);</a:t>
            </a:r>
          </a:p>
          <a:p>
            <a:pPr lvl="1">
              <a:buFontTx/>
              <a:buChar char="•"/>
            </a:pPr>
            <a:endParaRPr lang="uk-UA" altLang="uk-UA" sz="1100" b="1" dirty="0">
              <a:solidFill>
                <a:srgbClr val="000000"/>
              </a:solidFill>
              <a:latin typeface="Arial" panose="020B0604020202020204" pitchFamily="34" charset="0"/>
              <a:cs typeface="Arial" panose="020B0604020202020204" pitchFamily="34" charset="0"/>
            </a:endParaRPr>
          </a:p>
          <a:p>
            <a:pPr lvl="1">
              <a:buFontTx/>
              <a:buChar char="•"/>
            </a:pPr>
            <a:r>
              <a:rPr lang="uk-UA" altLang="uk-UA" sz="2800" b="1" dirty="0">
                <a:solidFill>
                  <a:srgbClr val="000000"/>
                </a:solidFill>
                <a:latin typeface="Arial" panose="020B0604020202020204" pitchFamily="34" charset="0"/>
                <a:cs typeface="Arial" panose="020B0604020202020204" pitchFamily="34" charset="0"/>
              </a:rPr>
              <a:t> хлорорганічні сполуки </a:t>
            </a:r>
            <a:r>
              <a:rPr lang="uk-UA" altLang="uk-UA" sz="2800" dirty="0">
                <a:solidFill>
                  <a:srgbClr val="000000"/>
                </a:solidFill>
                <a:latin typeface="Arial" panose="020B0604020202020204" pitchFamily="34" charset="0"/>
                <a:cs typeface="Arial" panose="020B0604020202020204" pitchFamily="34" charset="0"/>
              </a:rPr>
              <a:t>(ДДТ, </a:t>
            </a:r>
            <a:r>
              <a:rPr lang="uk-UA" altLang="uk-UA" sz="2800" dirty="0" err="1">
                <a:solidFill>
                  <a:srgbClr val="000000"/>
                </a:solidFill>
                <a:latin typeface="Arial" panose="020B0604020202020204" pitchFamily="34" charset="0"/>
                <a:cs typeface="Arial" panose="020B0604020202020204" pitchFamily="34" charset="0"/>
              </a:rPr>
              <a:t>дильдрін</a:t>
            </a:r>
            <a:r>
              <a:rPr lang="uk-UA" altLang="uk-UA" sz="2800" dirty="0">
                <a:solidFill>
                  <a:srgbClr val="000000"/>
                </a:solidFill>
                <a:latin typeface="Arial" panose="020B0604020202020204" pitchFamily="34" charset="0"/>
                <a:cs typeface="Arial" panose="020B0604020202020204" pitchFamily="34" charset="0"/>
              </a:rPr>
              <a:t>, гексахлоран та інші);</a:t>
            </a:r>
          </a:p>
          <a:p>
            <a:pPr lvl="1">
              <a:buFontTx/>
              <a:buChar char="•"/>
            </a:pPr>
            <a:endParaRPr lang="uk-UA" altLang="uk-UA" sz="1100" b="1" dirty="0">
              <a:solidFill>
                <a:srgbClr val="000000"/>
              </a:solidFill>
              <a:latin typeface="Arial" panose="020B0604020202020204" pitchFamily="34" charset="0"/>
              <a:cs typeface="Arial" panose="020B0604020202020204" pitchFamily="34" charset="0"/>
            </a:endParaRPr>
          </a:p>
          <a:p>
            <a:pPr lvl="1">
              <a:buFontTx/>
              <a:buChar char="•"/>
            </a:pPr>
            <a:r>
              <a:rPr lang="uk-UA" altLang="uk-UA" sz="2800" b="1" dirty="0">
                <a:solidFill>
                  <a:srgbClr val="000000"/>
                </a:solidFill>
                <a:latin typeface="Arial" panose="020B0604020202020204" pitchFamily="34" charset="0"/>
                <a:cs typeface="Arial" panose="020B0604020202020204" pitchFamily="34" charset="0"/>
              </a:rPr>
              <a:t> ртутьорганічні сполуки </a:t>
            </a:r>
            <a:r>
              <a:rPr lang="uk-UA" altLang="uk-UA" sz="2800" dirty="0">
                <a:solidFill>
                  <a:srgbClr val="000000"/>
                </a:solidFill>
                <a:latin typeface="Arial" panose="020B0604020202020204" pitchFamily="34" charset="0"/>
                <a:cs typeface="Arial" panose="020B0604020202020204" pitchFamily="34" charset="0"/>
              </a:rPr>
              <a:t>(</a:t>
            </a:r>
            <a:r>
              <a:rPr lang="uk-UA" altLang="uk-UA" sz="2800" dirty="0" err="1">
                <a:solidFill>
                  <a:srgbClr val="000000"/>
                </a:solidFill>
                <a:latin typeface="Arial" panose="020B0604020202020204" pitchFamily="34" charset="0"/>
                <a:cs typeface="Arial" panose="020B0604020202020204" pitchFamily="34" charset="0"/>
              </a:rPr>
              <a:t>метилртуть</a:t>
            </a:r>
            <a:r>
              <a:rPr lang="uk-UA" altLang="uk-UA" sz="2800" dirty="0">
                <a:solidFill>
                  <a:srgbClr val="000000"/>
                </a:solidFill>
                <a:latin typeface="Arial" panose="020B0604020202020204" pitchFamily="34" charset="0"/>
                <a:cs typeface="Arial" panose="020B0604020202020204" pitchFamily="34" charset="0"/>
              </a:rPr>
              <a:t>, ацетат </a:t>
            </a:r>
            <a:r>
              <a:rPr lang="uk-UA" altLang="uk-UA" sz="2800" dirty="0" err="1">
                <a:solidFill>
                  <a:srgbClr val="000000"/>
                </a:solidFill>
                <a:latin typeface="Arial" panose="020B0604020202020204" pitchFamily="34" charset="0"/>
                <a:cs typeface="Arial" panose="020B0604020202020204" pitchFamily="34" charset="0"/>
              </a:rPr>
              <a:t>метоксіетил</a:t>
            </a:r>
            <a:r>
              <a:rPr lang="uk-UA" altLang="uk-UA" sz="2800" dirty="0">
                <a:solidFill>
                  <a:srgbClr val="000000"/>
                </a:solidFill>
                <a:latin typeface="Arial" panose="020B0604020202020204" pitchFamily="34" charset="0"/>
                <a:cs typeface="Arial" panose="020B0604020202020204" pitchFamily="34" charset="0"/>
              </a:rPr>
              <a:t> ртуті </a:t>
            </a:r>
            <a:r>
              <a:rPr lang="uk-UA" altLang="uk-UA" sz="2800" dirty="0" err="1">
                <a:solidFill>
                  <a:srgbClr val="000000"/>
                </a:solidFill>
                <a:latin typeface="Arial" panose="020B0604020202020204" pitchFamily="34" charset="0"/>
                <a:cs typeface="Arial" panose="020B0604020202020204" pitchFamily="34" charset="0"/>
              </a:rPr>
              <a:t>тв</a:t>
            </a:r>
            <a:r>
              <a:rPr lang="uk-UA" altLang="uk-UA" sz="2800" dirty="0">
                <a:solidFill>
                  <a:srgbClr val="000000"/>
                </a:solidFill>
                <a:latin typeface="Arial" panose="020B0604020202020204" pitchFamily="34" charset="0"/>
                <a:cs typeface="Arial" panose="020B0604020202020204" pitchFamily="34" charset="0"/>
              </a:rPr>
              <a:t> інші);</a:t>
            </a:r>
          </a:p>
          <a:p>
            <a:pPr lvl="1">
              <a:buFontTx/>
              <a:buChar char="•"/>
            </a:pPr>
            <a:endParaRPr lang="uk-UA" altLang="uk-UA" sz="1100" b="1" dirty="0">
              <a:solidFill>
                <a:srgbClr val="000000"/>
              </a:solidFill>
              <a:latin typeface="Arial" panose="020B0604020202020204" pitchFamily="34" charset="0"/>
              <a:cs typeface="Arial" panose="020B0604020202020204" pitchFamily="34" charset="0"/>
            </a:endParaRPr>
          </a:p>
          <a:p>
            <a:pPr lvl="1">
              <a:buFontTx/>
              <a:buChar char="•"/>
            </a:pPr>
            <a:r>
              <a:rPr lang="uk-UA" altLang="uk-UA" sz="2800" b="1" dirty="0">
                <a:solidFill>
                  <a:srgbClr val="000000"/>
                </a:solidFill>
                <a:latin typeface="Arial" panose="020B0604020202020204" pitchFamily="34" charset="0"/>
                <a:cs typeface="Arial" panose="020B0604020202020204" pitchFamily="34" charset="0"/>
              </a:rPr>
              <a:t> похідні фенікси оцтової кислоти </a:t>
            </a:r>
            <a:r>
              <a:rPr lang="uk-UA" altLang="uk-UA" sz="2800" dirty="0">
                <a:solidFill>
                  <a:srgbClr val="000000"/>
                </a:solidFill>
                <a:latin typeface="Arial" panose="020B0604020202020204" pitchFamily="34" charset="0"/>
                <a:cs typeface="Arial" panose="020B0604020202020204" pitchFamily="34" charset="0"/>
              </a:rPr>
              <a:t>(2,4-дихлорфеніксоцтова кислота – 2, 4, 5-Т);</a:t>
            </a:r>
          </a:p>
          <a:p>
            <a:pPr lvl="1"/>
            <a:endParaRPr lang="uk-UA" altLang="uk-UA" sz="1100" b="1" dirty="0">
              <a:solidFill>
                <a:srgbClr val="000000"/>
              </a:solidFill>
              <a:latin typeface="Arial" panose="020B0604020202020204" pitchFamily="34" charset="0"/>
              <a:cs typeface="Arial" panose="020B0604020202020204" pitchFamily="34" charset="0"/>
            </a:endParaRPr>
          </a:p>
          <a:p>
            <a:pPr lvl="1">
              <a:buFontTx/>
              <a:buChar char="•"/>
            </a:pPr>
            <a:r>
              <a:rPr lang="uk-UA" altLang="uk-UA" sz="2800" b="1" dirty="0">
                <a:solidFill>
                  <a:srgbClr val="000000"/>
                </a:solidFill>
                <a:latin typeface="Arial" panose="020B0604020202020204" pitchFamily="34" charset="0"/>
                <a:cs typeface="Arial" panose="020B0604020202020204" pitchFamily="34" charset="0"/>
              </a:rPr>
              <a:t> похідні </a:t>
            </a:r>
            <a:r>
              <a:rPr lang="uk-UA" altLang="uk-UA" sz="2800" b="1" dirty="0" err="1">
                <a:solidFill>
                  <a:srgbClr val="000000"/>
                </a:solidFill>
                <a:latin typeface="Arial" panose="020B0604020202020204" pitchFamily="34" charset="0"/>
                <a:cs typeface="Arial" panose="020B0604020202020204" pitchFamily="34" charset="0"/>
              </a:rPr>
              <a:t>дипиридила</a:t>
            </a:r>
            <a:r>
              <a:rPr lang="uk-UA" altLang="uk-UA" sz="2800" b="1" dirty="0">
                <a:solidFill>
                  <a:srgbClr val="000000"/>
                </a:solidFill>
                <a:latin typeface="Arial" panose="020B0604020202020204" pitchFamily="34" charset="0"/>
                <a:cs typeface="Arial" panose="020B0604020202020204" pitchFamily="34" charset="0"/>
              </a:rPr>
              <a:t> </a:t>
            </a:r>
            <a:r>
              <a:rPr lang="uk-UA" altLang="uk-UA" sz="2800" dirty="0">
                <a:solidFill>
                  <a:srgbClr val="000000"/>
                </a:solidFill>
                <a:latin typeface="Arial" panose="020B0604020202020204" pitchFamily="34" charset="0"/>
                <a:cs typeface="Arial" panose="020B0604020202020204" pitchFamily="34" charset="0"/>
              </a:rPr>
              <a:t>(</a:t>
            </a:r>
            <a:r>
              <a:rPr lang="uk-UA" altLang="uk-UA" sz="2800" dirty="0" err="1">
                <a:solidFill>
                  <a:srgbClr val="000000"/>
                </a:solidFill>
                <a:latin typeface="Arial" panose="020B0604020202020204" pitchFamily="34" charset="0"/>
                <a:cs typeface="Arial" panose="020B0604020202020204" pitchFamily="34" charset="0"/>
              </a:rPr>
              <a:t>паракват</a:t>
            </a:r>
            <a:r>
              <a:rPr lang="uk-UA" altLang="uk-UA" sz="2800" dirty="0">
                <a:solidFill>
                  <a:srgbClr val="000000"/>
                </a:solidFill>
                <a:latin typeface="Arial" panose="020B0604020202020204" pitchFamily="34" charset="0"/>
                <a:cs typeface="Arial" panose="020B0604020202020204" pitchFamily="34" charset="0"/>
              </a:rPr>
              <a:t>, </a:t>
            </a:r>
            <a:r>
              <a:rPr lang="uk-UA" altLang="uk-UA" sz="2800" dirty="0" err="1">
                <a:solidFill>
                  <a:srgbClr val="000000"/>
                </a:solidFill>
                <a:latin typeface="Arial" panose="020B0604020202020204" pitchFamily="34" charset="0"/>
                <a:cs typeface="Arial" panose="020B0604020202020204" pitchFamily="34" charset="0"/>
              </a:rPr>
              <a:t>дикват</a:t>
            </a:r>
            <a:r>
              <a:rPr lang="uk-UA" altLang="uk-UA" sz="2800" dirty="0">
                <a:solidFill>
                  <a:srgbClr val="000000"/>
                </a:solidFill>
                <a:latin typeface="Arial" panose="020B0604020202020204" pitchFamily="34" charset="0"/>
                <a:cs typeface="Arial" panose="020B0604020202020204" pitchFamily="34" charset="0"/>
              </a:rPr>
              <a:t> та інші);</a:t>
            </a:r>
          </a:p>
          <a:p>
            <a:pPr lvl="1">
              <a:buFontTx/>
              <a:buChar char="•"/>
            </a:pPr>
            <a:endParaRPr lang="uk-UA" altLang="uk-UA" sz="1100" b="1" dirty="0">
              <a:solidFill>
                <a:srgbClr val="000000"/>
              </a:solidFill>
              <a:latin typeface="Arial" panose="020B0604020202020204" pitchFamily="34" charset="0"/>
              <a:cs typeface="Arial" panose="020B0604020202020204" pitchFamily="34" charset="0"/>
            </a:endParaRPr>
          </a:p>
          <a:p>
            <a:pPr lvl="1">
              <a:buFontTx/>
              <a:buChar char="•"/>
            </a:pPr>
            <a:r>
              <a:rPr lang="uk-UA" altLang="uk-UA" sz="2800" b="1" dirty="0">
                <a:solidFill>
                  <a:srgbClr val="000000"/>
                </a:solidFill>
                <a:latin typeface="Arial" panose="020B0604020202020204" pitchFamily="34" charset="0"/>
                <a:cs typeface="Arial" panose="020B0604020202020204" pitchFamily="34" charset="0"/>
              </a:rPr>
              <a:t> органічні нітросполуки </a:t>
            </a:r>
            <a:r>
              <a:rPr lang="uk-UA" altLang="uk-UA" sz="2800" dirty="0">
                <a:solidFill>
                  <a:srgbClr val="000000"/>
                </a:solidFill>
                <a:latin typeface="Arial" panose="020B0604020202020204" pitchFamily="34" charset="0"/>
                <a:cs typeface="Arial" panose="020B0604020202020204" pitchFamily="34" charset="0"/>
              </a:rPr>
              <a:t>(</a:t>
            </a:r>
            <a:r>
              <a:rPr lang="uk-UA" altLang="uk-UA" sz="2800" dirty="0" err="1">
                <a:solidFill>
                  <a:srgbClr val="000000"/>
                </a:solidFill>
                <a:latin typeface="Arial" panose="020B0604020202020204" pitchFamily="34" charset="0"/>
                <a:cs typeface="Arial" panose="020B0604020202020204" pitchFamily="34" charset="0"/>
              </a:rPr>
              <a:t>динітроортокрезол</a:t>
            </a:r>
            <a:r>
              <a:rPr lang="uk-UA" altLang="uk-UA" sz="2800" dirty="0">
                <a:solidFill>
                  <a:srgbClr val="000000"/>
                </a:solidFill>
                <a:latin typeface="Arial" panose="020B0604020202020204" pitchFamily="34" charset="0"/>
                <a:cs typeface="Arial" panose="020B0604020202020204" pitchFamily="34" charset="0"/>
              </a:rPr>
              <a:t> – ДНОК, </a:t>
            </a:r>
            <a:r>
              <a:rPr lang="uk-UA" altLang="uk-UA" sz="2800" dirty="0" err="1">
                <a:solidFill>
                  <a:srgbClr val="000000"/>
                </a:solidFill>
                <a:latin typeface="Arial" panose="020B0604020202020204" pitchFamily="34" charset="0"/>
                <a:cs typeface="Arial" panose="020B0604020202020204" pitchFamily="34" charset="0"/>
              </a:rPr>
              <a:t>динітрофенол</a:t>
            </a:r>
            <a:r>
              <a:rPr lang="uk-UA" altLang="uk-UA" sz="2800" dirty="0">
                <a:solidFill>
                  <a:srgbClr val="000000"/>
                </a:solidFill>
                <a:latin typeface="Arial" panose="020B0604020202020204" pitchFamily="34" charset="0"/>
                <a:cs typeface="Arial" panose="020B0604020202020204" pitchFamily="34" charset="0"/>
              </a:rPr>
              <a:t> – ДНФ) та інші.</a:t>
            </a:r>
          </a:p>
          <a:p>
            <a:endParaRPr lang="uk-UA" dirty="0"/>
          </a:p>
        </p:txBody>
      </p:sp>
    </p:spTree>
    <p:extLst>
      <p:ext uri="{BB962C8B-B14F-4D97-AF65-F5344CB8AC3E}">
        <p14:creationId xmlns:p14="http://schemas.microsoft.com/office/powerpoint/2010/main" val="2076575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04D1EDB-49E6-4996-BA7E-6440822BD7FA}"/>
              </a:ext>
            </a:extLst>
          </p:cNvPr>
          <p:cNvSpPr>
            <a:spLocks noGrp="1"/>
          </p:cNvSpPr>
          <p:nvPr>
            <p:ph type="title"/>
          </p:nvPr>
        </p:nvSpPr>
        <p:spPr/>
        <p:txBody>
          <a:bodyPr/>
          <a:lstStyle/>
          <a:p>
            <a:pPr algn="ctr"/>
            <a:r>
              <a:rPr lang="uk-UA" b="1" dirty="0">
                <a:solidFill>
                  <a:srgbClr val="C00000"/>
                </a:solidFill>
                <a:latin typeface="Arial" panose="020B0604020202020204" pitchFamily="34" charset="0"/>
                <a:cs typeface="Arial" panose="020B0604020202020204" pitchFamily="34" charset="0"/>
              </a:rPr>
              <a:t>ПЛАН </a:t>
            </a:r>
          </a:p>
        </p:txBody>
      </p:sp>
      <p:sp>
        <p:nvSpPr>
          <p:cNvPr id="3" name="Місце для вмісту 2">
            <a:extLst>
              <a:ext uri="{FF2B5EF4-FFF2-40B4-BE49-F238E27FC236}">
                <a16:creationId xmlns:a16="http://schemas.microsoft.com/office/drawing/2014/main" id="{1386C1F9-9E57-47D4-9CF2-7F85A698F147}"/>
              </a:ext>
            </a:extLst>
          </p:cNvPr>
          <p:cNvSpPr>
            <a:spLocks noGrp="1"/>
          </p:cNvSpPr>
          <p:nvPr>
            <p:ph idx="1"/>
          </p:nvPr>
        </p:nvSpPr>
        <p:spPr/>
        <p:txBody>
          <a:bodyPr/>
          <a:lstStyle/>
          <a:p>
            <a:r>
              <a:rPr lang="uk-UA" altLang="uk-UA" sz="2800" b="1" dirty="0"/>
              <a:t>Загальна характеристика небезпечних хімічних речовин (НХР). Хімічна зброя. НХР іншого генезу.</a:t>
            </a:r>
          </a:p>
          <a:p>
            <a:r>
              <a:rPr lang="uk-UA" altLang="uk-UA" sz="2800" b="1" dirty="0"/>
              <a:t>Порівняльні фізико-хімічні характеристики основних отруйних речовин як компонентів хімічної зброї. </a:t>
            </a:r>
          </a:p>
          <a:p>
            <a:r>
              <a:rPr lang="uk-UA" altLang="uk-UA" sz="2800" b="1" dirty="0"/>
              <a:t>Класифікація НХР, актуальні групи: компоненти ракетного палива (КРП), технічні рідини, сильно діючі отруйні речовини (СДОР), природні отрути</a:t>
            </a:r>
          </a:p>
          <a:p>
            <a:endParaRPr lang="uk-UA" dirty="0"/>
          </a:p>
        </p:txBody>
      </p:sp>
    </p:spTree>
    <p:extLst>
      <p:ext uri="{BB962C8B-B14F-4D97-AF65-F5344CB8AC3E}">
        <p14:creationId xmlns:p14="http://schemas.microsoft.com/office/powerpoint/2010/main" val="3745462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32872BC-EE39-4A01-82C4-39DED4882FC3}"/>
              </a:ext>
            </a:extLst>
          </p:cNvPr>
          <p:cNvSpPr>
            <a:spLocks noGrp="1"/>
          </p:cNvSpPr>
          <p:nvPr>
            <p:ph type="title"/>
          </p:nvPr>
        </p:nvSpPr>
        <p:spPr/>
        <p:txBody>
          <a:bodyPr>
            <a:normAutofit/>
          </a:bodyPr>
          <a:lstStyle/>
          <a:p>
            <a:pPr algn="ctr"/>
            <a:r>
              <a:rPr lang="uk-UA" altLang="uk-UA" sz="4400" b="1" dirty="0">
                <a:solidFill>
                  <a:srgbClr val="C00000"/>
                </a:solidFill>
                <a:latin typeface="Arial" panose="020B0604020202020204" pitchFamily="34" charset="0"/>
                <a:cs typeface="Arial" panose="020B0604020202020204" pitchFamily="34" charset="0"/>
              </a:rPr>
              <a:t>НЕБЕЗПЕЧНІ ХІМІЧНІ РЕЧОВИНИ (НХР) та ОБ</a:t>
            </a:r>
            <a:r>
              <a:rPr lang="en-US" altLang="uk-UA" sz="4400" b="1" dirty="0">
                <a:solidFill>
                  <a:srgbClr val="C00000"/>
                </a:solidFill>
                <a:latin typeface="Arial" panose="020B0604020202020204" pitchFamily="34" charset="0"/>
                <a:cs typeface="Arial" panose="020B0604020202020204" pitchFamily="34" charset="0"/>
              </a:rPr>
              <a:t>’</a:t>
            </a:r>
            <a:r>
              <a:rPr lang="uk-UA" altLang="uk-UA" sz="4400" b="1" dirty="0">
                <a:solidFill>
                  <a:srgbClr val="C00000"/>
                </a:solidFill>
                <a:latin typeface="Arial" panose="020B0604020202020204" pitchFamily="34" charset="0"/>
                <a:cs typeface="Arial" panose="020B0604020202020204" pitchFamily="34" charset="0"/>
              </a:rPr>
              <a:t>ЄКТИ</a:t>
            </a:r>
            <a:endParaRPr lang="uk-UA" dirty="0">
              <a:solidFill>
                <a:srgbClr val="C00000"/>
              </a:solidFill>
            </a:endParaRPr>
          </a:p>
        </p:txBody>
      </p:sp>
      <p:sp>
        <p:nvSpPr>
          <p:cNvPr id="4" name="Місце для тексту 3">
            <a:extLst>
              <a:ext uri="{FF2B5EF4-FFF2-40B4-BE49-F238E27FC236}">
                <a16:creationId xmlns:a16="http://schemas.microsoft.com/office/drawing/2014/main" id="{2E0D89C0-A723-468E-B99D-EB7A9B73E11B}"/>
              </a:ext>
            </a:extLst>
          </p:cNvPr>
          <p:cNvSpPr>
            <a:spLocks noGrp="1"/>
          </p:cNvSpPr>
          <p:nvPr>
            <p:ph type="body" idx="1"/>
          </p:nvPr>
        </p:nvSpPr>
        <p:spPr>
          <a:xfrm>
            <a:off x="836612" y="1681163"/>
            <a:ext cx="2789991" cy="823912"/>
          </a:xfrm>
        </p:spPr>
        <p:txBody>
          <a:bodyPr>
            <a:normAutofit/>
          </a:bodyPr>
          <a:lstStyle/>
          <a:p>
            <a:pPr algn="ctr"/>
            <a:r>
              <a:rPr lang="uk-UA" altLang="uk-UA" sz="4000" dirty="0">
                <a:solidFill>
                  <a:srgbClr val="C00000"/>
                </a:solidFill>
              </a:rPr>
              <a:t>НХР</a:t>
            </a:r>
            <a:endParaRPr lang="uk-UA" sz="4000" dirty="0">
              <a:solidFill>
                <a:srgbClr val="C00000"/>
              </a:solidFill>
            </a:endParaRPr>
          </a:p>
        </p:txBody>
      </p:sp>
      <p:sp>
        <p:nvSpPr>
          <p:cNvPr id="3" name="Місце для вмісту 2">
            <a:extLst>
              <a:ext uri="{FF2B5EF4-FFF2-40B4-BE49-F238E27FC236}">
                <a16:creationId xmlns:a16="http://schemas.microsoft.com/office/drawing/2014/main" id="{269B15E2-E51F-4861-A2B1-6FD80F9CD565}"/>
              </a:ext>
            </a:extLst>
          </p:cNvPr>
          <p:cNvSpPr>
            <a:spLocks noGrp="1"/>
          </p:cNvSpPr>
          <p:nvPr>
            <p:ph sz="half" idx="2"/>
          </p:nvPr>
        </p:nvSpPr>
        <p:spPr>
          <a:xfrm>
            <a:off x="433953" y="2706553"/>
            <a:ext cx="3332136" cy="3483110"/>
          </a:xfrm>
        </p:spPr>
        <p:txBody>
          <a:bodyPr>
            <a:normAutofit fontScale="55000" lnSpcReduction="20000"/>
          </a:bodyPr>
          <a:lstStyle/>
          <a:p>
            <a:r>
              <a:rPr lang="uk-UA" altLang="uk-UA" sz="3800" b="1" dirty="0">
                <a:latin typeface="Arial" panose="020B0604020202020204" pitchFamily="34" charset="0"/>
                <a:cs typeface="Arial" panose="020B0604020202020204" pitchFamily="34" charset="0"/>
              </a:rPr>
              <a:t>наявні у великих кількостях у промисловості, сільському господарстві та на транспорті токсичні хімічні сполук, що можуть при руйнуванні (аварії) на об’єктах легко переходити в повітря і викликати масові ураження населення.</a:t>
            </a:r>
          </a:p>
          <a:p>
            <a:endParaRPr lang="uk-UA" dirty="0"/>
          </a:p>
        </p:txBody>
      </p:sp>
      <p:sp>
        <p:nvSpPr>
          <p:cNvPr id="5" name="Місце для тексту 4">
            <a:extLst>
              <a:ext uri="{FF2B5EF4-FFF2-40B4-BE49-F238E27FC236}">
                <a16:creationId xmlns:a16="http://schemas.microsoft.com/office/drawing/2014/main" id="{48E699AA-F25A-47E7-9855-9C3D69C987AC}"/>
              </a:ext>
            </a:extLst>
          </p:cNvPr>
          <p:cNvSpPr>
            <a:spLocks noGrp="1"/>
          </p:cNvSpPr>
          <p:nvPr>
            <p:ph type="body" sz="quarter" idx="3"/>
          </p:nvPr>
        </p:nvSpPr>
        <p:spPr>
          <a:xfrm>
            <a:off x="4602997" y="1681163"/>
            <a:ext cx="6752391" cy="823912"/>
          </a:xfrm>
        </p:spPr>
        <p:txBody>
          <a:bodyPr>
            <a:normAutofit/>
          </a:bodyPr>
          <a:lstStyle/>
          <a:p>
            <a:pPr algn="ctr"/>
            <a:r>
              <a:rPr lang="uk-UA" sz="4000" dirty="0">
                <a:solidFill>
                  <a:srgbClr val="C00000"/>
                </a:solidFill>
              </a:rPr>
              <a:t>ОБ</a:t>
            </a:r>
            <a:r>
              <a:rPr lang="en-US" sz="4000" dirty="0">
                <a:solidFill>
                  <a:srgbClr val="C00000"/>
                </a:solidFill>
              </a:rPr>
              <a:t>’</a:t>
            </a:r>
            <a:r>
              <a:rPr lang="uk-UA" sz="4000" dirty="0">
                <a:solidFill>
                  <a:srgbClr val="C00000"/>
                </a:solidFill>
              </a:rPr>
              <a:t>ЄКТИ</a:t>
            </a:r>
          </a:p>
        </p:txBody>
      </p:sp>
      <p:sp>
        <p:nvSpPr>
          <p:cNvPr id="6" name="Місце для вмісту 5">
            <a:extLst>
              <a:ext uri="{FF2B5EF4-FFF2-40B4-BE49-F238E27FC236}">
                <a16:creationId xmlns:a16="http://schemas.microsoft.com/office/drawing/2014/main" id="{690F455B-225C-45B3-84D6-E08C8B14676A}"/>
              </a:ext>
            </a:extLst>
          </p:cNvPr>
          <p:cNvSpPr>
            <a:spLocks noGrp="1"/>
          </p:cNvSpPr>
          <p:nvPr>
            <p:ph sz="quarter" idx="4"/>
          </p:nvPr>
        </p:nvSpPr>
        <p:spPr>
          <a:xfrm>
            <a:off x="4029262" y="2505075"/>
            <a:ext cx="7857938" cy="3864728"/>
          </a:xfrm>
        </p:spPr>
        <p:txBody>
          <a:bodyPr>
            <a:noAutofit/>
          </a:bodyPr>
          <a:lstStyle/>
          <a:p>
            <a:pPr marL="180000" lvl="1" indent="0">
              <a:lnSpc>
                <a:spcPct val="100000"/>
              </a:lnSpc>
              <a:spcBef>
                <a:spcPts val="0"/>
              </a:spcBef>
              <a:buFontTx/>
              <a:buChar char="•"/>
            </a:pPr>
            <a:r>
              <a:rPr lang="uk-UA" altLang="uk-UA" sz="2000" b="1" dirty="0">
                <a:solidFill>
                  <a:srgbClr val="000000"/>
                </a:solidFill>
                <a:latin typeface="Arial" panose="020B0604020202020204" pitchFamily="34" charset="0"/>
                <a:cs typeface="Arial" panose="020B0604020202020204" pitchFamily="34" charset="0"/>
              </a:rPr>
              <a:t>заводи і комбінати хімічних галузей промисловості, а також окремі установки і агрегати, які виробляють або використовують НХР;</a:t>
            </a:r>
          </a:p>
          <a:p>
            <a:pPr marL="180000" lvl="1" indent="0">
              <a:lnSpc>
                <a:spcPct val="100000"/>
              </a:lnSpc>
              <a:spcBef>
                <a:spcPts val="0"/>
              </a:spcBef>
              <a:buFontTx/>
              <a:buChar char="•"/>
            </a:pPr>
            <a:r>
              <a:rPr lang="uk-UA" altLang="uk-UA" sz="2000" b="1" dirty="0">
                <a:solidFill>
                  <a:srgbClr val="000000"/>
                </a:solidFill>
                <a:latin typeface="Arial" panose="020B0604020202020204" pitchFamily="34" charset="0"/>
                <a:cs typeface="Arial" panose="020B0604020202020204" pitchFamily="34" charset="0"/>
              </a:rPr>
              <a:t> заводи або їх комплекси з переробки нафтопродуктів;</a:t>
            </a:r>
          </a:p>
          <a:p>
            <a:pPr marL="180000" lvl="1" indent="0">
              <a:lnSpc>
                <a:spcPct val="100000"/>
              </a:lnSpc>
              <a:spcBef>
                <a:spcPts val="0"/>
              </a:spcBef>
              <a:buFontTx/>
              <a:buChar char="•"/>
            </a:pPr>
            <a:r>
              <a:rPr lang="uk-UA" altLang="uk-UA" sz="2000" b="1" dirty="0">
                <a:solidFill>
                  <a:srgbClr val="000000"/>
                </a:solidFill>
                <a:latin typeface="Arial" panose="020B0604020202020204" pitchFamily="34" charset="0"/>
                <a:cs typeface="Arial" panose="020B0604020202020204" pitchFamily="34" charset="0"/>
              </a:rPr>
              <a:t> виробництва інших галузей промисловості, які використовують НХР;</a:t>
            </a:r>
          </a:p>
          <a:p>
            <a:pPr marL="180000" lvl="1" indent="0">
              <a:lnSpc>
                <a:spcPct val="100000"/>
              </a:lnSpc>
              <a:spcBef>
                <a:spcPts val="0"/>
              </a:spcBef>
              <a:buFontTx/>
              <a:buChar char="•"/>
            </a:pPr>
            <a:r>
              <a:rPr lang="uk-UA" altLang="uk-UA" sz="2000" b="1" dirty="0">
                <a:solidFill>
                  <a:srgbClr val="000000"/>
                </a:solidFill>
                <a:latin typeface="Arial" panose="020B0604020202020204" pitchFamily="34" charset="0"/>
                <a:cs typeface="Arial" panose="020B0604020202020204" pitchFamily="34" charset="0"/>
              </a:rPr>
              <a:t> підприємства, які мають на оснащенні холодильні установки, водонапірні станції та очисні споруди, які використовують хлор або аміак;</a:t>
            </a:r>
          </a:p>
          <a:p>
            <a:pPr marL="180000" lvl="1" indent="0">
              <a:lnSpc>
                <a:spcPct val="100000"/>
              </a:lnSpc>
              <a:spcBef>
                <a:spcPts val="0"/>
              </a:spcBef>
              <a:buFontTx/>
              <a:buChar char="•"/>
            </a:pPr>
            <a:r>
              <a:rPr lang="uk-UA" altLang="uk-UA" sz="2000" b="1" dirty="0">
                <a:solidFill>
                  <a:srgbClr val="000000"/>
                </a:solidFill>
                <a:latin typeface="Arial" panose="020B0604020202020204" pitchFamily="34" charset="0"/>
                <a:cs typeface="Arial" panose="020B0604020202020204" pitchFamily="34" charset="0"/>
              </a:rPr>
              <a:t> транспортні засоби, контейнери і наливні поїзди, автоцистерни, річкові і морські танкери, що </a:t>
            </a:r>
            <a:r>
              <a:rPr lang="uk-UA" altLang="uk-UA" sz="2000" b="1" dirty="0" err="1">
                <a:solidFill>
                  <a:srgbClr val="000000"/>
                </a:solidFill>
                <a:latin typeface="Arial" panose="020B0604020202020204" pitchFamily="34" charset="0"/>
                <a:cs typeface="Arial" panose="020B0604020202020204" pitchFamily="34" charset="0"/>
              </a:rPr>
              <a:t>перевозять</a:t>
            </a:r>
            <a:r>
              <a:rPr lang="uk-UA" altLang="uk-UA" sz="2000" b="1" dirty="0">
                <a:solidFill>
                  <a:srgbClr val="000000"/>
                </a:solidFill>
                <a:latin typeface="Arial" panose="020B0604020202020204" pitchFamily="34" charset="0"/>
                <a:cs typeface="Arial" panose="020B0604020202020204" pitchFamily="34" charset="0"/>
              </a:rPr>
              <a:t> хімічні продукти;</a:t>
            </a:r>
          </a:p>
          <a:p>
            <a:pPr marL="180000" lvl="1" indent="0">
              <a:lnSpc>
                <a:spcPct val="100000"/>
              </a:lnSpc>
              <a:spcBef>
                <a:spcPts val="0"/>
              </a:spcBef>
              <a:buFontTx/>
              <a:buChar char="•"/>
            </a:pPr>
            <a:r>
              <a:rPr lang="uk-UA" altLang="uk-UA" sz="2000" b="1" dirty="0">
                <a:solidFill>
                  <a:srgbClr val="000000"/>
                </a:solidFill>
                <a:latin typeface="Arial" panose="020B0604020202020204" pitchFamily="34" charset="0"/>
                <a:cs typeface="Arial" panose="020B0604020202020204" pitchFamily="34" charset="0"/>
              </a:rPr>
              <a:t> склади і бази із запасами отрутохімікатів для сільського господарства</a:t>
            </a:r>
            <a:endParaRPr lang="uk-UA"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177171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30" name="Text Box 6">
            <a:extLst>
              <a:ext uri="{FF2B5EF4-FFF2-40B4-BE49-F238E27FC236}">
                <a16:creationId xmlns:a16="http://schemas.microsoft.com/office/drawing/2014/main" id="{98FE6542-F3FB-47F5-94CB-5C4873FF8808}"/>
              </a:ext>
            </a:extLst>
          </p:cNvPr>
          <p:cNvSpPr txBox="1">
            <a:spLocks noChangeArrowheads="1"/>
          </p:cNvSpPr>
          <p:nvPr/>
        </p:nvSpPr>
        <p:spPr bwMode="auto">
          <a:xfrm>
            <a:off x="490781" y="1125539"/>
            <a:ext cx="5215234" cy="1877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r>
              <a:rPr lang="uk-UA" altLang="uk-UA" b="1" u="sng" dirty="0">
                <a:solidFill>
                  <a:srgbClr val="C00000"/>
                </a:solidFill>
                <a:latin typeface="Arial" panose="020B0604020202020204" pitchFamily="34" charset="0"/>
                <a:cs typeface="Arial" panose="020B0604020202020204" pitchFamily="34" charset="0"/>
              </a:rPr>
              <a:t>Агрегатний стан </a:t>
            </a:r>
            <a:r>
              <a:rPr lang="uk-UA" altLang="uk-UA" dirty="0">
                <a:solidFill>
                  <a:srgbClr val="FFCC00"/>
                </a:solidFill>
                <a:latin typeface="Arial" panose="020B0604020202020204" pitchFamily="34" charset="0"/>
                <a:cs typeface="Arial" panose="020B0604020202020204" pitchFamily="34" charset="0"/>
              </a:rPr>
              <a:t>-</a:t>
            </a:r>
            <a:r>
              <a:rPr lang="uk-UA" altLang="uk-UA" dirty="0">
                <a:latin typeface="Arial" panose="020B0604020202020204" pitchFamily="34" charset="0"/>
                <a:cs typeface="Arial" panose="020B0604020202020204" pitchFamily="34" charset="0"/>
              </a:rPr>
              <a:t> </a:t>
            </a:r>
            <a:r>
              <a:rPr lang="uk-UA" altLang="uk-UA" sz="1400" b="1" dirty="0">
                <a:latin typeface="Arial" panose="020B0604020202020204" pitchFamily="34" charset="0"/>
                <a:cs typeface="Arial" panose="020B0604020202020204" pitchFamily="34" charset="0"/>
              </a:rPr>
              <a:t>При звичайних умовах НХР можуть бути у вигляді твердих, рідких або газоподібних речовин. Однак, при виробництві, використанні, зберіганні або перевезенні їх агрегатний стан може змінюватися від такого що в звичайних умовах, та до такого що може впливати як на кількість НХР, яка викидається в повітря, так і на фазовий дисперсійний склад зараженої хмари.</a:t>
            </a:r>
          </a:p>
        </p:txBody>
      </p:sp>
      <p:sp>
        <p:nvSpPr>
          <p:cNvPr id="52232" name="Text Box 8">
            <a:extLst>
              <a:ext uri="{FF2B5EF4-FFF2-40B4-BE49-F238E27FC236}">
                <a16:creationId xmlns:a16="http://schemas.microsoft.com/office/drawing/2014/main" id="{F4BA6D90-5E00-481F-B731-355251F6D26D}"/>
              </a:ext>
            </a:extLst>
          </p:cNvPr>
          <p:cNvSpPr txBox="1">
            <a:spLocks noChangeArrowheads="1"/>
          </p:cNvSpPr>
          <p:nvPr/>
        </p:nvSpPr>
        <p:spPr bwMode="auto">
          <a:xfrm>
            <a:off x="6130926" y="1125539"/>
            <a:ext cx="5570294" cy="20928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r>
              <a:rPr lang="uk-UA" altLang="uk-UA" b="1" u="sng" dirty="0">
                <a:solidFill>
                  <a:srgbClr val="C00000"/>
                </a:solidFill>
                <a:latin typeface="Arial" panose="020B0604020202020204" pitchFamily="34" charset="0"/>
                <a:cs typeface="Arial" panose="020B0604020202020204" pitchFamily="34" charset="0"/>
              </a:rPr>
              <a:t>Розчинність</a:t>
            </a:r>
            <a:r>
              <a:rPr lang="uk-UA" altLang="uk-UA" dirty="0">
                <a:solidFill>
                  <a:srgbClr val="000000"/>
                </a:solidFill>
              </a:rPr>
              <a:t> </a:t>
            </a:r>
            <a:r>
              <a:rPr lang="uk-UA" altLang="uk-UA" sz="1400" dirty="0">
                <a:solidFill>
                  <a:srgbClr val="000000"/>
                </a:solidFill>
              </a:rPr>
              <a:t>– </a:t>
            </a:r>
            <a:r>
              <a:rPr lang="uk-UA" altLang="uk-UA" sz="1400" b="1" dirty="0"/>
              <a:t>можливість однієї речовини рівномірно розповсюджуватися у середовищі іншої речовини, створюючи розчин. Розчинність НХР у воді та органічних розчинниках має суттєве значення. Добра розчинність може призвести до сильного зараження водосховищ, внаслідок чого вони на тривалий час можуть складати серйозну небезпеку для людини.</a:t>
            </a:r>
          </a:p>
          <a:p>
            <a:pPr algn="just"/>
            <a:r>
              <a:rPr lang="uk-UA" altLang="uk-UA" sz="1400" b="1" dirty="0"/>
              <a:t>В той час добра розчинні у воді і органічних розчинниках може дозволити використовувати при необхідності розчини різних речовин для дегазації (нейтралізації НХР).</a:t>
            </a:r>
          </a:p>
        </p:txBody>
      </p:sp>
      <p:sp>
        <p:nvSpPr>
          <p:cNvPr id="52233" name="Text Box 9">
            <a:extLst>
              <a:ext uri="{FF2B5EF4-FFF2-40B4-BE49-F238E27FC236}">
                <a16:creationId xmlns:a16="http://schemas.microsoft.com/office/drawing/2014/main" id="{8C7E22C5-53C3-412C-9600-BCC2B26B4628}"/>
              </a:ext>
            </a:extLst>
          </p:cNvPr>
          <p:cNvSpPr txBox="1">
            <a:spLocks noChangeArrowheads="1"/>
          </p:cNvSpPr>
          <p:nvPr/>
        </p:nvSpPr>
        <p:spPr bwMode="auto">
          <a:xfrm>
            <a:off x="509036" y="3002976"/>
            <a:ext cx="5460757" cy="17235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r>
              <a:rPr lang="uk-UA" altLang="uk-UA" b="1" u="sng" dirty="0">
                <a:solidFill>
                  <a:srgbClr val="C00000"/>
                </a:solidFill>
                <a:latin typeface="Arial" panose="020B0604020202020204" pitchFamily="34" charset="0"/>
                <a:cs typeface="Arial" panose="020B0604020202020204" pitchFamily="34" charset="0"/>
              </a:rPr>
              <a:t>Щільність</a:t>
            </a:r>
            <a:r>
              <a:rPr lang="uk-UA" altLang="uk-UA" dirty="0">
                <a:solidFill>
                  <a:srgbClr val="000000"/>
                </a:solidFill>
                <a:latin typeface="Arial" panose="020B0604020202020204" pitchFamily="34" charset="0"/>
                <a:cs typeface="Arial" panose="020B0604020202020204" pitchFamily="34" charset="0"/>
              </a:rPr>
              <a:t> </a:t>
            </a:r>
            <a:r>
              <a:rPr lang="uk-UA" altLang="uk-UA" sz="1400" dirty="0">
                <a:solidFill>
                  <a:srgbClr val="000000"/>
                </a:solidFill>
                <a:latin typeface="Arial" panose="020B0604020202020204" pitchFamily="34" charset="0"/>
                <a:cs typeface="Arial" panose="020B0604020202020204" pitchFamily="34" charset="0"/>
              </a:rPr>
              <a:t>– </a:t>
            </a:r>
            <a:r>
              <a:rPr lang="uk-UA" altLang="uk-UA" sz="1400" b="1" dirty="0">
                <a:latin typeface="Arial" panose="020B0604020202020204" pitchFamily="34" charset="0"/>
                <a:cs typeface="Arial" panose="020B0604020202020204" pitchFamily="34" charset="0"/>
              </a:rPr>
              <a:t>масовий стан даної речовини в одиниці об’єму. Вона впливає на розповсюдження НХР. Якщо щільність газової фази НХР більше повітря, то на початковому етапі виникнення зараженої хмари вони будуть скупчуватися в низинних місцях рельєфу місцевості, створюючи високі концентрації.</a:t>
            </a:r>
            <a:endParaRPr lang="uk-UA" altLang="uk-UA" sz="1400" b="1" u="sng" dirty="0">
              <a:latin typeface="Arial" panose="020B0604020202020204" pitchFamily="34" charset="0"/>
              <a:cs typeface="Arial" panose="020B0604020202020204" pitchFamily="34" charset="0"/>
            </a:endParaRPr>
          </a:p>
          <a:p>
            <a:pPr algn="just">
              <a:spcBef>
                <a:spcPct val="50000"/>
              </a:spcBef>
            </a:pPr>
            <a:endParaRPr lang="uk-UA" altLang="uk-UA" sz="1200" b="1" dirty="0"/>
          </a:p>
        </p:txBody>
      </p:sp>
      <p:sp>
        <p:nvSpPr>
          <p:cNvPr id="52234" name="Text Box 10">
            <a:extLst>
              <a:ext uri="{FF2B5EF4-FFF2-40B4-BE49-F238E27FC236}">
                <a16:creationId xmlns:a16="http://schemas.microsoft.com/office/drawing/2014/main" id="{F6E9A1B1-2BFD-4ABC-B875-9B7F6FB47342}"/>
              </a:ext>
            </a:extLst>
          </p:cNvPr>
          <p:cNvSpPr txBox="1">
            <a:spLocks noChangeArrowheads="1"/>
          </p:cNvSpPr>
          <p:nvPr/>
        </p:nvSpPr>
        <p:spPr bwMode="auto">
          <a:xfrm>
            <a:off x="6240464" y="3299470"/>
            <a:ext cx="5533782" cy="12311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spcBef>
                <a:spcPct val="50000"/>
              </a:spcBef>
            </a:pPr>
            <a:r>
              <a:rPr lang="uk-UA" altLang="uk-UA" b="1" u="sng" dirty="0">
                <a:solidFill>
                  <a:srgbClr val="C00000"/>
                </a:solidFill>
                <a:latin typeface="Arial" panose="020B0604020202020204" pitchFamily="34" charset="0"/>
                <a:cs typeface="Arial" panose="020B0604020202020204" pitchFamily="34" charset="0"/>
              </a:rPr>
              <a:t>Гідроліз</a:t>
            </a:r>
            <a:r>
              <a:rPr lang="uk-UA" altLang="uk-UA" dirty="0">
                <a:solidFill>
                  <a:srgbClr val="000000"/>
                </a:solidFill>
              </a:rPr>
              <a:t> </a:t>
            </a:r>
            <a:r>
              <a:rPr lang="uk-UA" altLang="uk-UA" sz="1400" dirty="0">
                <a:solidFill>
                  <a:srgbClr val="000000"/>
                </a:solidFill>
              </a:rPr>
              <a:t>– </a:t>
            </a:r>
            <a:r>
              <a:rPr lang="uk-UA" altLang="uk-UA" sz="1400" b="1" dirty="0"/>
              <a:t>розклад речовини водою. Він визначає умови зберігання, стану в повітрі і на місцевості, стійкість НХР у випадку їх аварійних викидів (виливів). При чому менше НХР піддається гідролізному розкладу, тим більша тривалість дії його факторів ураження.</a:t>
            </a:r>
          </a:p>
        </p:txBody>
      </p:sp>
      <p:sp>
        <p:nvSpPr>
          <p:cNvPr id="52235" name="Text Box 11">
            <a:extLst>
              <a:ext uri="{FF2B5EF4-FFF2-40B4-BE49-F238E27FC236}">
                <a16:creationId xmlns:a16="http://schemas.microsoft.com/office/drawing/2014/main" id="{D571AC20-9D60-4C1E-B9B3-F98B944D25BE}"/>
              </a:ext>
            </a:extLst>
          </p:cNvPr>
          <p:cNvSpPr txBox="1">
            <a:spLocks noChangeArrowheads="1"/>
          </p:cNvSpPr>
          <p:nvPr/>
        </p:nvSpPr>
        <p:spPr bwMode="auto">
          <a:xfrm>
            <a:off x="436009" y="4624465"/>
            <a:ext cx="5533784" cy="16619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r>
              <a:rPr lang="uk-UA" altLang="uk-UA" b="1" u="sng" dirty="0">
                <a:solidFill>
                  <a:srgbClr val="C00000"/>
                </a:solidFill>
                <a:latin typeface="Arial" panose="020B0604020202020204" pitchFamily="34" charset="0"/>
                <a:cs typeface="Arial" panose="020B0604020202020204" pitchFamily="34" charset="0"/>
              </a:rPr>
              <a:t>Летючість</a:t>
            </a:r>
            <a:r>
              <a:rPr lang="uk-UA" altLang="uk-UA" dirty="0">
                <a:solidFill>
                  <a:srgbClr val="000000"/>
                </a:solidFill>
                <a:latin typeface="Arial" panose="020B0604020202020204" pitchFamily="34" charset="0"/>
                <a:cs typeface="Arial" panose="020B0604020202020204" pitchFamily="34" charset="0"/>
              </a:rPr>
              <a:t> – </a:t>
            </a:r>
            <a:r>
              <a:rPr lang="uk-UA" altLang="uk-UA" sz="1400" b="1" dirty="0">
                <a:latin typeface="Arial" panose="020B0604020202020204" pitchFamily="34" charset="0"/>
                <a:cs typeface="Arial" panose="020B0604020202020204" pitchFamily="34" charset="0"/>
              </a:rPr>
              <a:t>можливість конкретної хімічної речовини переходити в пароподібний стан. Кількісною характеристикою летючості є максимальна концентрація пару НХР при даній температурі (кількість речовини, що є в одиниці об’єму його насиченого пару при даній температурі в замкнутій системі, коли рідка і газоподібна фази НХР знаходяться у рівновазі).</a:t>
            </a:r>
          </a:p>
        </p:txBody>
      </p:sp>
      <p:sp>
        <p:nvSpPr>
          <p:cNvPr id="52236" name="Text Box 12">
            <a:extLst>
              <a:ext uri="{FF2B5EF4-FFF2-40B4-BE49-F238E27FC236}">
                <a16:creationId xmlns:a16="http://schemas.microsoft.com/office/drawing/2014/main" id="{40AC6E85-A9F4-442A-915C-C542698F56D6}"/>
              </a:ext>
            </a:extLst>
          </p:cNvPr>
          <p:cNvSpPr txBox="1">
            <a:spLocks noChangeArrowheads="1"/>
          </p:cNvSpPr>
          <p:nvPr/>
        </p:nvSpPr>
        <p:spPr bwMode="auto">
          <a:xfrm>
            <a:off x="6222208" y="4624465"/>
            <a:ext cx="5570293" cy="144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spcBef>
                <a:spcPct val="50000"/>
              </a:spcBef>
            </a:pPr>
            <a:r>
              <a:rPr lang="uk-UA" altLang="uk-UA" b="1" u="sng" dirty="0">
                <a:solidFill>
                  <a:srgbClr val="C00000"/>
                </a:solidFill>
                <a:latin typeface="Arial" panose="020B0604020202020204" pitchFamily="34" charset="0"/>
                <a:cs typeface="Arial" panose="020B0604020202020204" pitchFamily="34" charset="0"/>
              </a:rPr>
              <a:t>Теплоємність</a:t>
            </a:r>
            <a:r>
              <a:rPr lang="uk-UA" altLang="uk-UA" dirty="0">
                <a:solidFill>
                  <a:srgbClr val="000000"/>
                </a:solidFill>
              </a:rPr>
              <a:t> </a:t>
            </a:r>
            <a:r>
              <a:rPr lang="uk-UA" altLang="uk-UA" sz="1400" dirty="0">
                <a:solidFill>
                  <a:srgbClr val="000000"/>
                </a:solidFill>
              </a:rPr>
              <a:t>– </a:t>
            </a:r>
            <a:r>
              <a:rPr lang="uk-UA" altLang="uk-UA" sz="1400" b="1" dirty="0"/>
              <a:t>визначає характер викиду і випаровування НХР з поверхні у випадку аварійної ситуації. Вона представляє собою відношення кількості теплоти, що передається в системі в якому-небудь процесі до відповідної зміни температури. Питомо теплоємністю називають відношення кількості теплоти до одиниці маси речовини. </a:t>
            </a:r>
          </a:p>
        </p:txBody>
      </p:sp>
      <p:sp>
        <p:nvSpPr>
          <p:cNvPr id="2" name="Заголовок 1">
            <a:extLst>
              <a:ext uri="{FF2B5EF4-FFF2-40B4-BE49-F238E27FC236}">
                <a16:creationId xmlns:a16="http://schemas.microsoft.com/office/drawing/2014/main" id="{D406A2D5-F8CA-4FC5-8A0D-D657105CFED9}"/>
              </a:ext>
            </a:extLst>
          </p:cNvPr>
          <p:cNvSpPr>
            <a:spLocks noGrp="1"/>
          </p:cNvSpPr>
          <p:nvPr>
            <p:ph type="title"/>
          </p:nvPr>
        </p:nvSpPr>
        <p:spPr>
          <a:xfrm>
            <a:off x="838200" y="365126"/>
            <a:ext cx="10515600" cy="760414"/>
          </a:xfrm>
        </p:spPr>
        <p:txBody>
          <a:bodyPr>
            <a:normAutofit/>
          </a:bodyPr>
          <a:lstStyle/>
          <a:p>
            <a:pPr algn="ctr"/>
            <a:r>
              <a:rPr lang="uk-UA" altLang="uk-UA" sz="4000" b="1" dirty="0">
                <a:solidFill>
                  <a:srgbClr val="C00000"/>
                </a:solidFill>
                <a:latin typeface="Arial" panose="020B0604020202020204" pitchFamily="34" charset="0"/>
                <a:cs typeface="Arial" panose="020B0604020202020204" pitchFamily="34" charset="0"/>
              </a:rPr>
              <a:t>ФІЗИКО-ХІМІЧНІ ВЛАСТИВОСТІ НХР</a:t>
            </a:r>
            <a:endParaRPr lang="uk-UA" sz="4000" dirty="0">
              <a:solidFill>
                <a:srgbClr val="C00000"/>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8" name="Text Box 6">
            <a:extLst>
              <a:ext uri="{FF2B5EF4-FFF2-40B4-BE49-F238E27FC236}">
                <a16:creationId xmlns:a16="http://schemas.microsoft.com/office/drawing/2014/main" id="{217C8D0B-DD3D-4174-9902-5C1528FA9316}"/>
              </a:ext>
            </a:extLst>
          </p:cNvPr>
          <p:cNvSpPr txBox="1">
            <a:spLocks noChangeArrowheads="1"/>
          </p:cNvSpPr>
          <p:nvPr/>
        </p:nvSpPr>
        <p:spPr bwMode="auto">
          <a:xfrm>
            <a:off x="387458" y="1585753"/>
            <a:ext cx="5223305" cy="144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r>
              <a:rPr lang="uk-UA" altLang="uk-UA" b="1" u="sng" dirty="0">
                <a:solidFill>
                  <a:srgbClr val="C00000"/>
                </a:solidFill>
                <a:latin typeface="Arial" panose="020B0604020202020204" pitchFamily="34" charset="0"/>
                <a:cs typeface="Arial" panose="020B0604020202020204" pitchFamily="34" charset="0"/>
              </a:rPr>
              <a:t>Температура загорання</a:t>
            </a:r>
            <a:r>
              <a:rPr lang="uk-UA" altLang="uk-UA" b="1" dirty="0">
                <a:solidFill>
                  <a:srgbClr val="C00000"/>
                </a:solidFill>
                <a:latin typeface="Arial" panose="020B0604020202020204" pitchFamily="34" charset="0"/>
                <a:cs typeface="Arial" panose="020B0604020202020204" pitchFamily="34" charset="0"/>
              </a:rPr>
              <a:t> </a:t>
            </a:r>
            <a:r>
              <a:rPr lang="uk-UA" altLang="uk-UA" sz="1400" b="1" dirty="0"/>
              <a:t>– найменша температура речовини, при якій в умовах спеціальних випробувань речовина виділяє горючі пари і гази з такою швидкістю, що після їх запалювання стороннім джерелом вогню виникає самостійне горіння цієї речовини. Дана характеристика характерна тільки горючим речовинам.</a:t>
            </a:r>
          </a:p>
        </p:txBody>
      </p:sp>
      <p:sp>
        <p:nvSpPr>
          <p:cNvPr id="54279" name="Text Box 7">
            <a:extLst>
              <a:ext uri="{FF2B5EF4-FFF2-40B4-BE49-F238E27FC236}">
                <a16:creationId xmlns:a16="http://schemas.microsoft.com/office/drawing/2014/main" id="{096881CA-6A8E-4CC9-B340-EF038E5BA9ED}"/>
              </a:ext>
            </a:extLst>
          </p:cNvPr>
          <p:cNvSpPr txBox="1">
            <a:spLocks noChangeArrowheads="1"/>
          </p:cNvSpPr>
          <p:nvPr/>
        </p:nvSpPr>
        <p:spPr bwMode="auto">
          <a:xfrm>
            <a:off x="6096000" y="1564401"/>
            <a:ext cx="5512231" cy="13542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r>
              <a:rPr lang="uk-UA" altLang="uk-UA" b="1" u="sng" dirty="0">
                <a:solidFill>
                  <a:srgbClr val="C00000"/>
                </a:solidFill>
                <a:latin typeface="Arial" panose="020B0604020202020204" pitchFamily="34" charset="0"/>
                <a:cs typeface="Arial" panose="020B0604020202020204" pitchFamily="34" charset="0"/>
              </a:rPr>
              <a:t>Температура </a:t>
            </a:r>
            <a:r>
              <a:rPr lang="uk-UA" altLang="uk-UA" b="1" u="sng" dirty="0" err="1">
                <a:solidFill>
                  <a:srgbClr val="C00000"/>
                </a:solidFill>
                <a:latin typeface="Arial" panose="020B0604020202020204" pitchFamily="34" charset="0"/>
                <a:cs typeface="Arial" panose="020B0604020202020204" pitchFamily="34" charset="0"/>
              </a:rPr>
              <a:t>самозагорання</a:t>
            </a:r>
            <a:r>
              <a:rPr lang="uk-UA" altLang="uk-UA" b="1" dirty="0">
                <a:solidFill>
                  <a:srgbClr val="C00000"/>
                </a:solidFill>
                <a:latin typeface="Arial" panose="020B0604020202020204" pitchFamily="34" charset="0"/>
                <a:cs typeface="Arial" panose="020B0604020202020204" pitchFamily="34" charset="0"/>
              </a:rPr>
              <a:t> </a:t>
            </a:r>
            <a:r>
              <a:rPr lang="uk-UA" altLang="uk-UA" b="1" dirty="0">
                <a:solidFill>
                  <a:srgbClr val="000000"/>
                </a:solidFill>
              </a:rPr>
              <a:t>– </a:t>
            </a:r>
            <a:r>
              <a:rPr lang="uk-UA" altLang="uk-UA" sz="1600" b="1" dirty="0"/>
              <a:t>сама низька температура речовини (або її оптимальної суміші з повітрям), при нагрівання до якої виникає різке збільшення швидкості екзотермічних реакцій, що призводять до виникнення горіння з полум’ям. </a:t>
            </a:r>
          </a:p>
        </p:txBody>
      </p:sp>
      <p:sp>
        <p:nvSpPr>
          <p:cNvPr id="54280" name="Text Box 8">
            <a:extLst>
              <a:ext uri="{FF2B5EF4-FFF2-40B4-BE49-F238E27FC236}">
                <a16:creationId xmlns:a16="http://schemas.microsoft.com/office/drawing/2014/main" id="{4B10EC71-BD88-4343-80E1-A7E2E2306B57}"/>
              </a:ext>
            </a:extLst>
          </p:cNvPr>
          <p:cNvSpPr txBox="1">
            <a:spLocks noChangeArrowheads="1"/>
          </p:cNvSpPr>
          <p:nvPr/>
        </p:nvSpPr>
        <p:spPr bwMode="auto">
          <a:xfrm>
            <a:off x="387458" y="3063081"/>
            <a:ext cx="5223305"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r>
              <a:rPr lang="uk-UA" altLang="uk-UA" b="1" u="sng" dirty="0">
                <a:solidFill>
                  <a:srgbClr val="000000"/>
                </a:solidFill>
              </a:rPr>
              <a:t>Межа переносності</a:t>
            </a:r>
            <a:r>
              <a:rPr lang="uk-UA" altLang="uk-UA" b="1" dirty="0">
                <a:solidFill>
                  <a:srgbClr val="000000"/>
                </a:solidFill>
              </a:rPr>
              <a:t> </a:t>
            </a:r>
            <a:r>
              <a:rPr lang="uk-UA" altLang="uk-UA" b="1" dirty="0">
                <a:solidFill>
                  <a:srgbClr val="FFCC00"/>
                </a:solidFill>
              </a:rPr>
              <a:t>–</a:t>
            </a:r>
            <a:r>
              <a:rPr lang="uk-UA" altLang="uk-UA" b="1" dirty="0"/>
              <a:t> </a:t>
            </a:r>
            <a:r>
              <a:rPr lang="uk-UA" altLang="uk-UA" sz="1400" b="1" dirty="0"/>
              <a:t>це мінімальна концентрація, яку людина може витримати визначений час без стійкого ураження.</a:t>
            </a:r>
          </a:p>
        </p:txBody>
      </p:sp>
      <p:sp>
        <p:nvSpPr>
          <p:cNvPr id="54281" name="Text Box 9">
            <a:extLst>
              <a:ext uri="{FF2B5EF4-FFF2-40B4-BE49-F238E27FC236}">
                <a16:creationId xmlns:a16="http://schemas.microsoft.com/office/drawing/2014/main" id="{CEBD01F2-AD7B-47D9-ADA6-19DD2A36C826}"/>
              </a:ext>
            </a:extLst>
          </p:cNvPr>
          <p:cNvSpPr txBox="1">
            <a:spLocks noChangeArrowheads="1"/>
          </p:cNvSpPr>
          <p:nvPr/>
        </p:nvSpPr>
        <p:spPr bwMode="auto">
          <a:xfrm>
            <a:off x="6239669" y="3011234"/>
            <a:ext cx="5512231" cy="3323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r>
              <a:rPr lang="uk-UA" altLang="uk-UA" b="1" u="sng" dirty="0">
                <a:solidFill>
                  <a:srgbClr val="C00000"/>
                </a:solidFill>
                <a:latin typeface="Arial" panose="020B0604020202020204" pitchFamily="34" charset="0"/>
                <a:cs typeface="Arial" panose="020B0604020202020204" pitchFamily="34" charset="0"/>
              </a:rPr>
              <a:t>Гранично допустима </a:t>
            </a:r>
            <a:r>
              <a:rPr lang="uk-UA" altLang="uk-UA" b="1" u="sng" dirty="0" err="1">
                <a:solidFill>
                  <a:srgbClr val="C00000"/>
                </a:solidFill>
                <a:latin typeface="Arial" panose="020B0604020202020204" pitchFamily="34" charset="0"/>
                <a:cs typeface="Arial" panose="020B0604020202020204" pitchFamily="34" charset="0"/>
              </a:rPr>
              <a:t>токсодоза</a:t>
            </a:r>
            <a:r>
              <a:rPr lang="uk-UA" altLang="uk-UA" b="1" u="sng" dirty="0">
                <a:solidFill>
                  <a:srgbClr val="C00000"/>
                </a:solidFill>
                <a:latin typeface="Arial" panose="020B0604020202020204" pitchFamily="34" charset="0"/>
                <a:cs typeface="Arial" panose="020B0604020202020204" pitchFamily="34" charset="0"/>
              </a:rPr>
              <a:t> (ГДК)</a:t>
            </a:r>
            <a:r>
              <a:rPr lang="uk-UA" altLang="uk-UA" b="1" dirty="0">
                <a:solidFill>
                  <a:srgbClr val="C00000"/>
                </a:solidFill>
                <a:latin typeface="Arial" panose="020B0604020202020204" pitchFamily="34" charset="0"/>
                <a:cs typeface="Arial" panose="020B0604020202020204" pitchFamily="34" charset="0"/>
              </a:rPr>
              <a:t> </a:t>
            </a:r>
            <a:r>
              <a:rPr lang="uk-UA" altLang="uk-UA" b="1" dirty="0"/>
              <a:t>– </a:t>
            </a:r>
            <a:r>
              <a:rPr lang="uk-UA" altLang="uk-UA" sz="1600" b="1" dirty="0"/>
              <a:t>така доза (концентрація), при якій симптоми отруєння ще не наступають. Вона регламентує допустиму ступінь зараження сильнодіючими отруйними речовинами (НХР) повітря робочої зони і використовується в інтересах дотримання умов безпеки на виробництві. Ця концентрація визначена як максимально допустима, яка при постійній дії на людину на протязі робочого дня (8 годин) не може викликати через тривалий проміжок часу патологічних змін або захворювань, що визначаються за допомогою сучасних методів діагностики. Вона не може використовуватися для оцінки небезпеки аварійних ситуацій у зв’язку із значно низьким інтервалом дії СДОР.</a:t>
            </a:r>
          </a:p>
        </p:txBody>
      </p:sp>
      <p:sp>
        <p:nvSpPr>
          <p:cNvPr id="54282" name="Text Box 10">
            <a:extLst>
              <a:ext uri="{FF2B5EF4-FFF2-40B4-BE49-F238E27FC236}">
                <a16:creationId xmlns:a16="http://schemas.microsoft.com/office/drawing/2014/main" id="{38223D89-0F8D-49E3-8604-AD26F4A03BE0}"/>
              </a:ext>
            </a:extLst>
          </p:cNvPr>
          <p:cNvSpPr txBox="1">
            <a:spLocks noChangeArrowheads="1"/>
          </p:cNvSpPr>
          <p:nvPr/>
        </p:nvSpPr>
        <p:spPr bwMode="auto">
          <a:xfrm>
            <a:off x="385870" y="3894078"/>
            <a:ext cx="5223305" cy="8002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uk-UA" altLang="uk-UA" b="1" u="sng" dirty="0">
                <a:solidFill>
                  <a:srgbClr val="000000"/>
                </a:solidFill>
              </a:rPr>
              <a:t>Середня смертельна </a:t>
            </a:r>
            <a:r>
              <a:rPr lang="uk-UA" altLang="uk-UA" b="1" u="sng" dirty="0" err="1">
                <a:solidFill>
                  <a:srgbClr val="000000"/>
                </a:solidFill>
              </a:rPr>
              <a:t>токсодоза</a:t>
            </a:r>
            <a:r>
              <a:rPr lang="uk-UA" altLang="uk-UA" b="1" u="sng" dirty="0">
                <a:solidFill>
                  <a:srgbClr val="000000"/>
                </a:solidFill>
              </a:rPr>
              <a:t> (LC</a:t>
            </a:r>
            <a:r>
              <a:rPr lang="ru-RU" altLang="uk-UA" b="1" dirty="0">
                <a:solidFill>
                  <a:srgbClr val="000000"/>
                </a:solidFill>
              </a:rPr>
              <a:t>50) </a:t>
            </a:r>
            <a:r>
              <a:rPr lang="ru-RU" altLang="uk-UA" b="1" dirty="0"/>
              <a:t>– </a:t>
            </a:r>
            <a:r>
              <a:rPr lang="uk-UA" altLang="uk-UA" sz="1400" b="1" dirty="0"/>
              <a:t>доза, яка призводить до загибелі 50% людей, або тварин при 2-4 годинній інгаляційній дії НХР.</a:t>
            </a:r>
          </a:p>
        </p:txBody>
      </p:sp>
      <p:sp>
        <p:nvSpPr>
          <p:cNvPr id="4" name="Заголовок 3">
            <a:extLst>
              <a:ext uri="{FF2B5EF4-FFF2-40B4-BE49-F238E27FC236}">
                <a16:creationId xmlns:a16="http://schemas.microsoft.com/office/drawing/2014/main" id="{4B522572-4399-43A5-B001-7554B0575D85}"/>
              </a:ext>
            </a:extLst>
          </p:cNvPr>
          <p:cNvSpPr>
            <a:spLocks noGrp="1"/>
          </p:cNvSpPr>
          <p:nvPr>
            <p:ph type="title"/>
          </p:nvPr>
        </p:nvSpPr>
        <p:spPr>
          <a:xfrm>
            <a:off x="909639" y="325464"/>
            <a:ext cx="10515600" cy="954977"/>
          </a:xfrm>
        </p:spPr>
        <p:txBody>
          <a:bodyPr>
            <a:normAutofit/>
          </a:bodyPr>
          <a:lstStyle/>
          <a:p>
            <a:pPr algn="ctr"/>
            <a:r>
              <a:rPr lang="uk-UA" altLang="uk-UA" sz="4000" b="1" dirty="0">
                <a:solidFill>
                  <a:srgbClr val="C00000"/>
                </a:solidFill>
                <a:latin typeface="Arial" panose="020B0604020202020204" pitchFamily="34" charset="0"/>
                <a:cs typeface="Arial" panose="020B0604020202020204" pitchFamily="34" charset="0"/>
              </a:rPr>
              <a:t>ФІЗИКО-ХІМІЧНІ ВЛАСТИВОСТІ НХР</a:t>
            </a:r>
            <a:endParaRPr lang="uk-UA" sz="4000" dirty="0">
              <a:solidFill>
                <a:srgbClr val="C00000"/>
              </a:solidFill>
            </a:endParaRPr>
          </a:p>
        </p:txBody>
      </p:sp>
      <p:sp>
        <p:nvSpPr>
          <p:cNvPr id="12" name="TextBox 11">
            <a:extLst>
              <a:ext uri="{FF2B5EF4-FFF2-40B4-BE49-F238E27FC236}">
                <a16:creationId xmlns:a16="http://schemas.microsoft.com/office/drawing/2014/main" id="{7F5F491D-F33E-4569-A9DA-48B1D11C5102}"/>
              </a:ext>
            </a:extLst>
          </p:cNvPr>
          <p:cNvSpPr txBox="1"/>
          <p:nvPr/>
        </p:nvSpPr>
        <p:spPr>
          <a:xfrm>
            <a:off x="385870" y="4817408"/>
            <a:ext cx="5223305" cy="1292662"/>
          </a:xfrm>
          <a:prstGeom prst="rect">
            <a:avLst/>
          </a:prstGeom>
          <a:noFill/>
        </p:spPr>
        <p:txBody>
          <a:bodyPr wrap="square">
            <a:spAutoFit/>
          </a:bodyPr>
          <a:lstStyle/>
          <a:p>
            <a:pPr algn="just"/>
            <a:r>
              <a:rPr lang="uk-UA" altLang="uk-UA" sz="1400" b="1" u="sng" dirty="0"/>
              <a:t>Найпоширеніші та найнебезпечніші НХР у національній економіці</a:t>
            </a:r>
            <a:r>
              <a:rPr lang="uk-UA" altLang="uk-UA" sz="1400" b="1" dirty="0"/>
              <a:t>:</a:t>
            </a:r>
            <a:r>
              <a:rPr lang="uk-UA" altLang="uk-UA" sz="1400" b="1" dirty="0">
                <a:solidFill>
                  <a:srgbClr val="000000"/>
                </a:solidFill>
              </a:rPr>
              <a:t> </a:t>
            </a:r>
            <a:r>
              <a:rPr lang="uk-UA" altLang="uk-UA" sz="1600" b="1" dirty="0">
                <a:solidFill>
                  <a:srgbClr val="000000"/>
                </a:solidFill>
              </a:rPr>
              <a:t>хлор, аміак, сірчаний ангідрид, сірководень, бензол, фтористий водень, ацетон, </a:t>
            </a:r>
            <a:r>
              <a:rPr lang="uk-UA" altLang="uk-UA" sz="1600" b="1" dirty="0" err="1">
                <a:solidFill>
                  <a:srgbClr val="000000"/>
                </a:solidFill>
              </a:rPr>
              <a:t>уайт</a:t>
            </a:r>
            <a:r>
              <a:rPr lang="uk-UA" altLang="uk-UA" sz="1600" b="1" dirty="0">
                <a:solidFill>
                  <a:srgbClr val="000000"/>
                </a:solidFill>
              </a:rPr>
              <a:t>-спірит, </a:t>
            </a:r>
            <a:r>
              <a:rPr lang="uk-UA" altLang="uk-UA" sz="1600" b="1" dirty="0" err="1">
                <a:solidFill>
                  <a:srgbClr val="000000"/>
                </a:solidFill>
              </a:rPr>
              <a:t>дихлоретан</a:t>
            </a:r>
            <a:r>
              <a:rPr lang="uk-UA" altLang="uk-UA" sz="1600" b="1" dirty="0">
                <a:solidFill>
                  <a:srgbClr val="000000"/>
                </a:solidFill>
              </a:rPr>
              <a:t>, бензин, азотна, сірчана, соляна кислоти, фосген, синильна кислота та інші.</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A6F0093-F0A2-4B8D-9338-ADC35F32242A}"/>
              </a:ext>
            </a:extLst>
          </p:cNvPr>
          <p:cNvSpPr>
            <a:spLocks noGrp="1"/>
          </p:cNvSpPr>
          <p:nvPr>
            <p:ph type="title"/>
          </p:nvPr>
        </p:nvSpPr>
        <p:spPr>
          <a:xfrm>
            <a:off x="838200" y="365125"/>
            <a:ext cx="10847522" cy="766251"/>
          </a:xfrm>
        </p:spPr>
        <p:txBody>
          <a:bodyPr>
            <a:normAutofit/>
          </a:bodyPr>
          <a:lstStyle/>
          <a:p>
            <a:r>
              <a:rPr lang="uk-UA" sz="4000" b="1" dirty="0">
                <a:latin typeface="Arial" panose="020B0604020202020204" pitchFamily="34" charset="0"/>
                <a:cs typeface="Arial" panose="020B0604020202020204" pitchFamily="34" charset="0"/>
              </a:rPr>
              <a:t>ОСЕРЕДОК ХІМІЧНОГО УРАЖЕННЯ СДОР</a:t>
            </a:r>
          </a:p>
        </p:txBody>
      </p:sp>
      <p:sp>
        <p:nvSpPr>
          <p:cNvPr id="3" name="Місце для вмісту 2">
            <a:extLst>
              <a:ext uri="{FF2B5EF4-FFF2-40B4-BE49-F238E27FC236}">
                <a16:creationId xmlns:a16="http://schemas.microsoft.com/office/drawing/2014/main" id="{3DB1030E-9D77-4023-AECC-0AF41D1C91C3}"/>
              </a:ext>
            </a:extLst>
          </p:cNvPr>
          <p:cNvSpPr>
            <a:spLocks noGrp="1"/>
          </p:cNvSpPr>
          <p:nvPr>
            <p:ph idx="1"/>
          </p:nvPr>
        </p:nvSpPr>
        <p:spPr>
          <a:xfrm>
            <a:off x="506278" y="1131376"/>
            <a:ext cx="11303430" cy="5532895"/>
          </a:xfrm>
        </p:spPr>
        <p:txBody>
          <a:bodyPr>
            <a:normAutofit fontScale="92500" lnSpcReduction="20000"/>
          </a:bodyPr>
          <a:lstStyle/>
          <a:p>
            <a:r>
              <a:rPr lang="uk-UA" b="1" dirty="0">
                <a:latin typeface="Arial" panose="020B0604020202020204" pitchFamily="34" charset="0"/>
                <a:cs typeface="Arial" panose="020B0604020202020204" pitchFamily="34" charset="0"/>
              </a:rPr>
              <a:t>Хімічно небезпечний об'єкт (ХНО) </a:t>
            </a:r>
            <a:r>
              <a:rPr lang="uk-UA" dirty="0">
                <a:latin typeface="Arial" panose="020B0604020202020204" pitchFamily="34" charset="0"/>
                <a:cs typeface="Arial" panose="020B0604020202020204" pitchFamily="34" charset="0"/>
              </a:rPr>
              <a:t>– об'єкт народного господарства, де виробляють або зберігають СДОР, при аварії або руйнування якого можуть виникнути масові ураження людей і тварин, а також пошкодження рослинності.</a:t>
            </a:r>
          </a:p>
          <a:p>
            <a:pPr marL="540000">
              <a:spcBef>
                <a:spcPts val="0"/>
              </a:spcBef>
              <a:buFont typeface="Wingdings" panose="05000000000000000000" pitchFamily="2" charset="2"/>
              <a:buChar char="Ø"/>
            </a:pPr>
            <a:r>
              <a:rPr lang="uk-UA" b="1" dirty="0">
                <a:latin typeface="Arial" panose="020B0604020202020204" pitchFamily="34" charset="0"/>
                <a:cs typeface="Arial" panose="020B0604020202020204" pitchFamily="34" charset="0"/>
              </a:rPr>
              <a:t>У мирний час </a:t>
            </a:r>
            <a:r>
              <a:rPr lang="uk-UA" dirty="0">
                <a:latin typeface="Arial" panose="020B0604020202020204" pitchFamily="34" charset="0"/>
                <a:cs typeface="Arial" panose="020B0604020202020204" pitchFamily="34" charset="0"/>
              </a:rPr>
              <a:t>– потенційно небезпечне хімічне виробництво</a:t>
            </a:r>
          </a:p>
          <a:p>
            <a:pPr marL="540000">
              <a:spcBef>
                <a:spcPts val="0"/>
              </a:spcBef>
              <a:buFont typeface="Wingdings" panose="05000000000000000000" pitchFamily="2" charset="2"/>
              <a:buChar char="Ø"/>
            </a:pPr>
            <a:r>
              <a:rPr lang="uk-UA" b="1" dirty="0">
                <a:latin typeface="Arial" panose="020B0604020202020204" pitchFamily="34" charset="0"/>
                <a:cs typeface="Arial" panose="020B0604020202020204" pitchFamily="34" charset="0"/>
              </a:rPr>
              <a:t>У воєнний час </a:t>
            </a:r>
            <a:r>
              <a:rPr lang="uk-UA" dirty="0">
                <a:latin typeface="Arial" panose="020B0604020202020204" pitchFamily="34" charset="0"/>
                <a:cs typeface="Arial" panose="020B0604020202020204" pitchFamily="34" charset="0"/>
              </a:rPr>
              <a:t>– додаткове джерело хімічної небезпеки для військ і цивільного населення</a:t>
            </a:r>
          </a:p>
          <a:p>
            <a:r>
              <a:rPr lang="uk-UA" b="1" dirty="0">
                <a:latin typeface="Arial" panose="020B0604020202020204" pitchFamily="34" charset="0"/>
                <a:cs typeface="Arial" panose="020B0604020202020204" pitchFamily="34" charset="0"/>
              </a:rPr>
              <a:t>Довгочасний осередок хімічного ураження СДОР</a:t>
            </a:r>
            <a:r>
              <a:rPr lang="uk-UA" dirty="0">
                <a:latin typeface="Arial" panose="020B0604020202020204" pitchFamily="34" charset="0"/>
                <a:cs typeface="Arial" panose="020B0604020202020204" pitchFamily="34" charset="0"/>
              </a:rPr>
              <a:t> – тривалий  час зараження біосфери (джерела води, планктон, ґрунт, рослинність), що створює несприятливу </a:t>
            </a:r>
            <a:r>
              <a:rPr lang="uk-UA" dirty="0" err="1">
                <a:latin typeface="Arial" panose="020B0604020202020204" pitchFamily="34" charset="0"/>
                <a:cs typeface="Arial" panose="020B0604020202020204" pitchFamily="34" charset="0"/>
              </a:rPr>
              <a:t>сангігі</a:t>
            </a:r>
            <a:r>
              <a:rPr lang="uk-UA" dirty="0">
                <a:latin typeface="Arial" panose="020B0604020202020204" pitchFamily="34" charset="0"/>
                <a:cs typeface="Arial" panose="020B0604020202020204" pitchFamily="34" charset="0"/>
              </a:rPr>
              <a:t> обстановку</a:t>
            </a:r>
          </a:p>
          <a:p>
            <a:r>
              <a:rPr lang="uk-UA" b="1" dirty="0">
                <a:latin typeface="Arial" panose="020B0604020202020204" pitchFamily="34" charset="0"/>
                <a:cs typeface="Arial" panose="020B0604020202020204" pitchFamily="34" charset="0"/>
              </a:rPr>
              <a:t>Структура осередку</a:t>
            </a:r>
            <a:r>
              <a:rPr lang="uk-UA" dirty="0">
                <a:latin typeface="Arial" panose="020B0604020202020204" pitchFamily="34" charset="0"/>
                <a:cs typeface="Arial" panose="020B0604020202020204" pitchFamily="34" charset="0"/>
              </a:rPr>
              <a:t>:</a:t>
            </a:r>
          </a:p>
          <a:p>
            <a:pPr marL="540000">
              <a:buFont typeface="Wingdings" panose="05000000000000000000" pitchFamily="2" charset="2"/>
              <a:buChar char="Ø"/>
            </a:pPr>
            <a:r>
              <a:rPr lang="uk-UA" b="1" dirty="0">
                <a:latin typeface="Arial" panose="020B0604020202020204" pitchFamily="34" charset="0"/>
                <a:cs typeface="Arial" panose="020B0604020202020204" pitchFamily="34" charset="0"/>
              </a:rPr>
              <a:t>Район аварії </a:t>
            </a:r>
            <a:r>
              <a:rPr lang="uk-UA" dirty="0">
                <a:latin typeface="Arial" panose="020B0604020202020204" pitchFamily="34" charset="0"/>
                <a:cs typeface="Arial" panose="020B0604020202020204" pitchFamily="34" charset="0"/>
              </a:rPr>
              <a:t>– площа, що уражається безпосередньо під час аварії (викиду) СДОР</a:t>
            </a:r>
          </a:p>
          <a:p>
            <a:pPr marL="540000">
              <a:buFont typeface="Wingdings" panose="05000000000000000000" pitchFamily="2" charset="2"/>
              <a:buChar char="Ø"/>
            </a:pPr>
            <a:r>
              <a:rPr lang="uk-UA" b="1" dirty="0">
                <a:latin typeface="Arial" panose="020B0604020202020204" pitchFamily="34" charset="0"/>
                <a:cs typeface="Arial" panose="020B0604020202020204" pitchFamily="34" charset="0"/>
              </a:rPr>
              <a:t>Зона розповсюдження </a:t>
            </a:r>
            <a:r>
              <a:rPr lang="uk-UA" dirty="0">
                <a:latin typeface="Arial" panose="020B0604020202020204" pitchFamily="34" charset="0"/>
                <a:cs typeface="Arial" panose="020B0604020202020204" pitchFamily="34" charset="0"/>
              </a:rPr>
              <a:t>– за рахунок первинних (миттєво за 1-3 хв за рахунок переходу в атмосферу стиснених і розріджених газів) і вторинних (випаровування з підстилкових поверхонь) хмар </a:t>
            </a:r>
          </a:p>
        </p:txBody>
      </p:sp>
    </p:spTree>
    <p:extLst>
      <p:ext uri="{BB962C8B-B14F-4D97-AF65-F5344CB8AC3E}">
        <p14:creationId xmlns:p14="http://schemas.microsoft.com/office/powerpoint/2010/main" val="31886415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D44EBAC-4361-45FF-9E43-F8CECEC14E8C}"/>
              </a:ext>
            </a:extLst>
          </p:cNvPr>
          <p:cNvSpPr>
            <a:spLocks noGrp="1"/>
          </p:cNvSpPr>
          <p:nvPr>
            <p:ph type="title"/>
          </p:nvPr>
        </p:nvSpPr>
        <p:spPr>
          <a:xfrm>
            <a:off x="838200" y="147234"/>
            <a:ext cx="10515600" cy="1060719"/>
          </a:xfrm>
        </p:spPr>
        <p:txBody>
          <a:bodyPr/>
          <a:lstStyle/>
          <a:p>
            <a:r>
              <a:rPr lang="uk-UA" sz="3600" b="1" dirty="0">
                <a:latin typeface="Arial" panose="020B0604020202020204" pitchFamily="34" charset="0"/>
                <a:cs typeface="Arial" panose="020B0604020202020204" pitchFamily="34" charset="0"/>
              </a:rPr>
              <a:t>ОСЕРЕДОК ХІМІЧНОГО УРАЖЕННЯ СДОР </a:t>
            </a:r>
            <a:r>
              <a:rPr lang="uk-UA" sz="3200" b="1" i="1" dirty="0">
                <a:latin typeface="Arial" panose="020B0604020202020204" pitchFamily="34" charset="0"/>
                <a:cs typeface="Arial" panose="020B0604020202020204" pitchFamily="34" charset="0"/>
              </a:rPr>
              <a:t>(продовження)</a:t>
            </a:r>
            <a:endParaRPr lang="uk-UA" i="1" dirty="0"/>
          </a:p>
        </p:txBody>
      </p:sp>
      <p:sp>
        <p:nvSpPr>
          <p:cNvPr id="3" name="Місце для вмісту 2">
            <a:extLst>
              <a:ext uri="{FF2B5EF4-FFF2-40B4-BE49-F238E27FC236}">
                <a16:creationId xmlns:a16="http://schemas.microsoft.com/office/drawing/2014/main" id="{95E42726-41CC-4E44-A456-5C0D92914B08}"/>
              </a:ext>
            </a:extLst>
          </p:cNvPr>
          <p:cNvSpPr>
            <a:spLocks noGrp="1"/>
          </p:cNvSpPr>
          <p:nvPr>
            <p:ph idx="1"/>
          </p:nvPr>
        </p:nvSpPr>
        <p:spPr>
          <a:xfrm>
            <a:off x="666427" y="1379350"/>
            <a:ext cx="11205275" cy="5331416"/>
          </a:xfrm>
        </p:spPr>
        <p:txBody>
          <a:bodyPr>
            <a:normAutofit fontScale="77500" lnSpcReduction="20000"/>
          </a:bodyPr>
          <a:lstStyle/>
          <a:p>
            <a:r>
              <a:rPr lang="uk-UA" sz="3400" b="1" dirty="0">
                <a:latin typeface="Arial" panose="020B0604020202020204" pitchFamily="34" charset="0"/>
                <a:cs typeface="Arial" panose="020B0604020202020204" pitchFamily="34" charset="0"/>
              </a:rPr>
              <a:t>Агрегатний стан СДОР</a:t>
            </a:r>
            <a:r>
              <a:rPr lang="uk-UA" sz="3400" dirty="0">
                <a:latin typeface="Arial" panose="020B0604020202020204" pitchFamily="34" charset="0"/>
                <a:cs typeface="Arial" panose="020B0604020202020204" pitchFamily="34" charset="0"/>
              </a:rPr>
              <a:t>: газоподібний, пароподібний, аерозольний, краплиннорідкий</a:t>
            </a:r>
          </a:p>
          <a:p>
            <a:r>
              <a:rPr lang="uk-UA" sz="3400" b="1" dirty="0">
                <a:latin typeface="Arial" panose="020B0604020202020204" pitchFamily="34" charset="0"/>
                <a:cs typeface="Arial" panose="020B0604020202020204" pitchFamily="34" charset="0"/>
              </a:rPr>
              <a:t>Висота поширення </a:t>
            </a:r>
            <a:r>
              <a:rPr lang="uk-UA" sz="3400" dirty="0">
                <a:latin typeface="Arial" panose="020B0604020202020204" pitchFamily="34" charset="0"/>
                <a:cs typeface="Arial" panose="020B0604020202020204" pitchFamily="34" charset="0"/>
              </a:rPr>
              <a:t>– до 25-30 м</a:t>
            </a:r>
          </a:p>
          <a:p>
            <a:r>
              <a:rPr lang="uk-UA" sz="3400" b="1" dirty="0">
                <a:latin typeface="Arial" panose="020B0604020202020204" pitchFamily="34" charset="0"/>
                <a:cs typeface="Arial" panose="020B0604020202020204" pitchFamily="34" charset="0"/>
              </a:rPr>
              <a:t>Зона зараження</a:t>
            </a:r>
            <a:r>
              <a:rPr lang="uk-UA" sz="3400" dirty="0">
                <a:latin typeface="Arial" panose="020B0604020202020204" pitchFamily="34" charset="0"/>
                <a:cs typeface="Arial" panose="020B0604020202020204" pitchFamily="34" charset="0"/>
              </a:rPr>
              <a:t>:</a:t>
            </a:r>
          </a:p>
          <a:p>
            <a:pPr marL="768600" indent="-457200">
              <a:lnSpc>
                <a:spcPct val="120000"/>
              </a:lnSpc>
              <a:spcBef>
                <a:spcPts val="0"/>
              </a:spcBef>
              <a:buFont typeface="Wingdings" panose="05000000000000000000" pitchFamily="2" charset="2"/>
              <a:buChar char="Ø"/>
            </a:pPr>
            <a:r>
              <a:rPr lang="uk-UA" sz="3400" dirty="0" err="1">
                <a:latin typeface="Arial" panose="020B0604020202020204" pitchFamily="34" charset="0"/>
                <a:cs typeface="Arial" panose="020B0604020202020204" pitchFamily="34" charset="0"/>
              </a:rPr>
              <a:t>Грубодисперсні</a:t>
            </a:r>
            <a:r>
              <a:rPr lang="uk-UA" sz="3400" dirty="0">
                <a:latin typeface="Arial" panose="020B0604020202020204" pitchFamily="34" charset="0"/>
                <a:cs typeface="Arial" panose="020B0604020202020204" pitchFamily="34" charset="0"/>
              </a:rPr>
              <a:t> частинки – 1-3 км</a:t>
            </a:r>
          </a:p>
          <a:p>
            <a:pPr marL="768600" indent="-457200">
              <a:lnSpc>
                <a:spcPct val="120000"/>
              </a:lnSpc>
              <a:spcBef>
                <a:spcPts val="0"/>
              </a:spcBef>
              <a:buFont typeface="Wingdings" panose="05000000000000000000" pitchFamily="2" charset="2"/>
              <a:buChar char="Ø"/>
            </a:pPr>
            <a:r>
              <a:rPr lang="uk-UA" sz="3400" dirty="0">
                <a:latin typeface="Arial" panose="020B0604020202020204" pitchFamily="34" charset="0"/>
                <a:cs typeface="Arial" panose="020B0604020202020204" pitchFamily="34" charset="0"/>
              </a:rPr>
              <a:t>Рідкі – 5-10 км</a:t>
            </a:r>
          </a:p>
          <a:p>
            <a:pPr marL="768600" indent="-457200">
              <a:lnSpc>
                <a:spcPct val="120000"/>
              </a:lnSpc>
              <a:spcBef>
                <a:spcPts val="0"/>
              </a:spcBef>
              <a:buFont typeface="Wingdings" panose="05000000000000000000" pitchFamily="2" charset="2"/>
              <a:buChar char="Ø"/>
            </a:pPr>
            <a:r>
              <a:rPr lang="uk-UA" sz="3400" dirty="0">
                <a:latin typeface="Arial" panose="020B0604020202020204" pitchFamily="34" charset="0"/>
                <a:cs typeface="Arial" panose="020B0604020202020204" pitchFamily="34" charset="0"/>
              </a:rPr>
              <a:t>Газоподібний стан – 1-35 км</a:t>
            </a:r>
          </a:p>
          <a:p>
            <a:r>
              <a:rPr lang="uk-UA" sz="3400" b="1" dirty="0">
                <a:latin typeface="Arial" panose="020B0604020202020204" pitchFamily="34" charset="0"/>
                <a:cs typeface="Arial" panose="020B0604020202020204" pitchFamily="34" charset="0"/>
              </a:rPr>
              <a:t>Рухомість зони по вертикалі та горизонталі</a:t>
            </a:r>
          </a:p>
          <a:p>
            <a:pPr marL="768600" indent="-457200">
              <a:lnSpc>
                <a:spcPct val="120000"/>
              </a:lnSpc>
              <a:spcBef>
                <a:spcPts val="0"/>
              </a:spcBef>
              <a:buFont typeface="Wingdings" panose="05000000000000000000" pitchFamily="2" charset="2"/>
              <a:buChar char="Ø"/>
            </a:pPr>
            <a:r>
              <a:rPr lang="uk-UA" sz="3400" b="1" dirty="0">
                <a:latin typeface="Arial" panose="020B0604020202020204" pitchFamily="34" charset="0"/>
                <a:cs typeface="Arial" panose="020B0604020202020204" pitchFamily="34" charset="0"/>
              </a:rPr>
              <a:t>Інверсія</a:t>
            </a:r>
            <a:r>
              <a:rPr lang="uk-UA" sz="3400" dirty="0">
                <a:latin typeface="Arial" panose="020B0604020202020204" pitchFamily="34" charset="0"/>
                <a:cs typeface="Arial" panose="020B0604020202020204" pitchFamily="34" charset="0"/>
              </a:rPr>
              <a:t> – зона стабільна, поширюється на значні відстані</a:t>
            </a:r>
          </a:p>
          <a:p>
            <a:pPr marL="768600" indent="-457200">
              <a:lnSpc>
                <a:spcPct val="120000"/>
              </a:lnSpc>
              <a:spcBef>
                <a:spcPts val="0"/>
              </a:spcBef>
              <a:buFont typeface="Wingdings" panose="05000000000000000000" pitchFamily="2" charset="2"/>
              <a:buChar char="Ø"/>
            </a:pPr>
            <a:r>
              <a:rPr lang="uk-UA" sz="3400" b="1" dirty="0">
                <a:latin typeface="Arial" panose="020B0604020202020204" pitchFamily="34" charset="0"/>
                <a:cs typeface="Arial" panose="020B0604020202020204" pitchFamily="34" charset="0"/>
              </a:rPr>
              <a:t>Ізотермія або конвекція </a:t>
            </a:r>
            <a:r>
              <a:rPr lang="uk-UA" sz="3400" dirty="0">
                <a:latin typeface="Arial" panose="020B0604020202020204" pitchFamily="34" charset="0"/>
                <a:cs typeface="Arial" panose="020B0604020202020204" pitchFamily="34" charset="0"/>
              </a:rPr>
              <a:t>– при швидкості вітру до 3-7 м</a:t>
            </a:r>
            <a:r>
              <a:rPr lang="en-US" sz="3400" dirty="0">
                <a:latin typeface="Arial" panose="020B0604020202020204" pitchFamily="34" charset="0"/>
                <a:cs typeface="Arial" panose="020B0604020202020204" pitchFamily="34" charset="0"/>
              </a:rPr>
              <a:t>/</a:t>
            </a:r>
            <a:r>
              <a:rPr lang="uk-UA" sz="3400" dirty="0">
                <a:latin typeface="Arial" panose="020B0604020202020204" pitchFamily="34" charset="0"/>
                <a:cs typeface="Arial" panose="020B0604020202020204" pitchFamily="34" charset="0"/>
              </a:rPr>
              <a:t>с, глибина поширення незначна</a:t>
            </a:r>
          </a:p>
          <a:p>
            <a:r>
              <a:rPr lang="uk-UA" sz="3400" b="1" dirty="0">
                <a:latin typeface="Arial" panose="020B0604020202020204" pitchFamily="34" charset="0"/>
                <a:cs typeface="Arial" panose="020B0604020202020204" pitchFamily="34" charset="0"/>
              </a:rPr>
              <a:t>Найбільша стабільність </a:t>
            </a:r>
            <a:r>
              <a:rPr lang="uk-UA" sz="3400" dirty="0">
                <a:latin typeface="Arial" panose="020B0604020202020204" pitchFamily="34" charset="0"/>
                <a:cs typeface="Arial" panose="020B0604020202020204" pitchFamily="34" charset="0"/>
              </a:rPr>
              <a:t>– вночі, вранці, в хмарну погоду</a:t>
            </a:r>
          </a:p>
          <a:p>
            <a:r>
              <a:rPr lang="uk-UA" sz="3400" b="1" dirty="0">
                <a:latin typeface="Arial" panose="020B0604020202020204" pitchFamily="34" charset="0"/>
                <a:cs typeface="Arial" panose="020B0604020202020204" pitchFamily="34" charset="0"/>
              </a:rPr>
              <a:t>У населених пунктах </a:t>
            </a:r>
            <a:r>
              <a:rPr lang="uk-UA" sz="3400" dirty="0">
                <a:latin typeface="Arial" panose="020B0604020202020204" pitchFamily="34" charset="0"/>
                <a:cs typeface="Arial" panose="020B0604020202020204" pitchFamily="34" charset="0"/>
              </a:rPr>
              <a:t>концентрація і стійкість СДОР вища, визначається напрямком вітру</a:t>
            </a:r>
          </a:p>
          <a:p>
            <a:endParaRPr lang="uk-UA" dirty="0"/>
          </a:p>
        </p:txBody>
      </p:sp>
    </p:spTree>
    <p:extLst>
      <p:ext uri="{BB962C8B-B14F-4D97-AF65-F5344CB8AC3E}">
        <p14:creationId xmlns:p14="http://schemas.microsoft.com/office/powerpoint/2010/main" val="30349720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608FD4D-ECDB-4060-ACE5-D14FFF8AE5FB}"/>
              </a:ext>
            </a:extLst>
          </p:cNvPr>
          <p:cNvSpPr>
            <a:spLocks noGrp="1"/>
          </p:cNvSpPr>
          <p:nvPr>
            <p:ph type="title"/>
          </p:nvPr>
        </p:nvSpPr>
        <p:spPr/>
        <p:txBody>
          <a:bodyPr/>
          <a:lstStyle/>
          <a:p>
            <a:r>
              <a:rPr lang="uk-UA" sz="4400" b="1" dirty="0">
                <a:latin typeface="Arial" panose="020B0604020202020204" pitchFamily="34" charset="0"/>
                <a:cs typeface="Arial" panose="020B0604020202020204" pitchFamily="34" charset="0"/>
              </a:rPr>
              <a:t>ОСЕРЕДОК ХІМІЧНОГО УРАЖЕННЯ СДОР </a:t>
            </a:r>
            <a:r>
              <a:rPr lang="uk-UA" sz="4000" b="1" i="1" dirty="0">
                <a:latin typeface="Arial" panose="020B0604020202020204" pitchFamily="34" charset="0"/>
                <a:cs typeface="Arial" panose="020B0604020202020204" pitchFamily="34" charset="0"/>
              </a:rPr>
              <a:t>(продовження)</a:t>
            </a:r>
            <a:endParaRPr lang="uk-UA" dirty="0"/>
          </a:p>
        </p:txBody>
      </p:sp>
      <p:sp>
        <p:nvSpPr>
          <p:cNvPr id="3" name="Місце для вмісту 2">
            <a:extLst>
              <a:ext uri="{FF2B5EF4-FFF2-40B4-BE49-F238E27FC236}">
                <a16:creationId xmlns:a16="http://schemas.microsoft.com/office/drawing/2014/main" id="{D545F5E7-5381-461C-B2E0-DF71D532C9BD}"/>
              </a:ext>
            </a:extLst>
          </p:cNvPr>
          <p:cNvSpPr>
            <a:spLocks noGrp="1"/>
          </p:cNvSpPr>
          <p:nvPr>
            <p:ph idx="1"/>
          </p:nvPr>
        </p:nvSpPr>
        <p:spPr>
          <a:xfrm>
            <a:off x="619932" y="1690688"/>
            <a:ext cx="11189776" cy="4802187"/>
          </a:xfrm>
        </p:spPr>
        <p:txBody>
          <a:bodyPr>
            <a:normAutofit/>
          </a:bodyPr>
          <a:lstStyle/>
          <a:p>
            <a:r>
              <a:rPr lang="uk-UA" b="1" dirty="0">
                <a:latin typeface="Arial" panose="020B0604020202020204" pitchFamily="34" charset="0"/>
                <a:cs typeface="Arial" panose="020B0604020202020204" pitchFamily="34" charset="0"/>
              </a:rPr>
              <a:t>Розмір і характер осередку </a:t>
            </a:r>
            <a:r>
              <a:rPr lang="uk-UA" dirty="0">
                <a:latin typeface="Arial" panose="020B0604020202020204" pitchFamily="34" charset="0"/>
                <a:cs typeface="Arial" panose="020B0604020202020204" pitchFamily="34" charset="0"/>
              </a:rPr>
              <a:t>визначають:</a:t>
            </a:r>
          </a:p>
          <a:p>
            <a:pPr marL="540000">
              <a:spcBef>
                <a:spcPts val="0"/>
              </a:spcBef>
            </a:pPr>
            <a:r>
              <a:rPr lang="uk-UA" u="sng" dirty="0">
                <a:latin typeface="Arial" panose="020B0604020202020204" pitchFamily="34" charset="0"/>
                <a:cs typeface="Arial" panose="020B0604020202020204" pitchFamily="34" charset="0"/>
              </a:rPr>
              <a:t>Концентрація СДОР в приземному шарі повітря</a:t>
            </a:r>
          </a:p>
          <a:p>
            <a:pPr marL="540000">
              <a:spcBef>
                <a:spcPts val="0"/>
              </a:spcBef>
            </a:pPr>
            <a:r>
              <a:rPr lang="uk-UA" u="sng" dirty="0">
                <a:latin typeface="Arial" panose="020B0604020202020204" pitchFamily="34" charset="0"/>
                <a:cs typeface="Arial" panose="020B0604020202020204" pitchFamily="34" charset="0"/>
              </a:rPr>
              <a:t>Тривалість впливу отрути на організм</a:t>
            </a:r>
          </a:p>
          <a:p>
            <a:r>
              <a:rPr lang="uk-UA" b="1" dirty="0">
                <a:latin typeface="Arial" panose="020B0604020202020204" pitchFamily="34" charset="0"/>
                <a:cs typeface="Arial" panose="020B0604020202020204" pitchFamily="34" charset="0"/>
              </a:rPr>
              <a:t>Площі ураження СДОР на карті </a:t>
            </a:r>
            <a:r>
              <a:rPr lang="uk-UA" dirty="0">
                <a:latin typeface="Arial" panose="020B0604020202020204" pitchFamily="34" charset="0"/>
                <a:cs typeface="Arial" panose="020B0604020202020204" pitchFamily="34" charset="0"/>
              </a:rPr>
              <a:t>позначають суцільною синьою лінією, зафарбовують зону жовтим кольором, позначення наносять чорним кольором</a:t>
            </a:r>
          </a:p>
          <a:p>
            <a:r>
              <a:rPr lang="uk-UA" dirty="0">
                <a:latin typeface="Arial" panose="020B0604020202020204" pitchFamily="34" charset="0"/>
                <a:cs typeface="Arial" panose="020B0604020202020204" pitchFamily="34" charset="0"/>
              </a:rPr>
              <a:t>З </a:t>
            </a:r>
            <a:r>
              <a:rPr lang="uk-UA" dirty="0" err="1">
                <a:latin typeface="Arial" panose="020B0604020202020204" pitchFamily="34" charset="0"/>
                <a:cs typeface="Arial" panose="020B0604020202020204" pitchFamily="34" charset="0"/>
              </a:rPr>
              <a:t>надвітряного</a:t>
            </a:r>
            <a:r>
              <a:rPr lang="uk-UA" dirty="0">
                <a:latin typeface="Arial" panose="020B0604020202020204" pitchFamily="34" charset="0"/>
                <a:cs typeface="Arial" panose="020B0604020202020204" pitchFamily="34" charset="0"/>
              </a:rPr>
              <a:t> від джерела СДОР боку </a:t>
            </a:r>
            <a:r>
              <a:rPr lang="uk-UA" b="1" dirty="0">
                <a:latin typeface="Arial" panose="020B0604020202020204" pitchFamily="34" charset="0"/>
                <a:cs typeface="Arial" panose="020B0604020202020204" pitchFamily="34" charset="0"/>
              </a:rPr>
              <a:t>роблять надпис </a:t>
            </a:r>
            <a:r>
              <a:rPr lang="uk-UA" dirty="0">
                <a:latin typeface="Arial" panose="020B0604020202020204" pitchFamily="34" charset="0"/>
                <a:cs typeface="Arial" panose="020B0604020202020204" pitchFamily="34" charset="0"/>
              </a:rPr>
              <a:t>синім кольором: в чисельнику тип СДОР, в знаменнику – дата і час виникнення осередку</a:t>
            </a:r>
          </a:p>
          <a:p>
            <a:r>
              <a:rPr lang="uk-UA" dirty="0">
                <a:latin typeface="Arial" panose="020B0604020202020204" pitchFamily="34" charset="0"/>
                <a:cs typeface="Arial" panose="020B0604020202020204" pitchFamily="34" charset="0"/>
              </a:rPr>
              <a:t>Район аварії </a:t>
            </a:r>
            <a:r>
              <a:rPr lang="uk-UA" b="1" dirty="0">
                <a:latin typeface="Arial" panose="020B0604020202020204" pitchFamily="34" charset="0"/>
                <a:cs typeface="Arial" panose="020B0604020202020204" pitchFamily="34" charset="0"/>
              </a:rPr>
              <a:t>окреслюють радіусом</a:t>
            </a:r>
            <a:r>
              <a:rPr lang="uk-UA" dirty="0">
                <a:latin typeface="Arial" panose="020B0604020202020204" pitchFamily="34" charset="0"/>
                <a:cs typeface="Arial" panose="020B0604020202020204" pitchFamily="34" charset="0"/>
              </a:rPr>
              <a:t>, який визначає площу кола, в рамках якого СДОР має найбільшу </a:t>
            </a:r>
            <a:r>
              <a:rPr lang="uk-UA" dirty="0" err="1">
                <a:latin typeface="Arial" panose="020B0604020202020204" pitchFamily="34" charset="0"/>
                <a:cs typeface="Arial" panose="020B0604020202020204" pitchFamily="34" charset="0"/>
              </a:rPr>
              <a:t>уражальну</a:t>
            </a:r>
            <a:r>
              <a:rPr lang="uk-UA" dirty="0">
                <a:latin typeface="Arial" panose="020B0604020202020204" pitchFamily="34" charset="0"/>
                <a:cs typeface="Arial" panose="020B0604020202020204" pitchFamily="34" charset="0"/>
              </a:rPr>
              <a:t> дію</a:t>
            </a:r>
          </a:p>
          <a:p>
            <a:endParaRPr lang="uk-UA" dirty="0"/>
          </a:p>
        </p:txBody>
      </p:sp>
    </p:spTree>
    <p:extLst>
      <p:ext uri="{BB962C8B-B14F-4D97-AF65-F5344CB8AC3E}">
        <p14:creationId xmlns:p14="http://schemas.microsoft.com/office/powerpoint/2010/main" val="20148383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6FE1C0A-5A3B-4DFA-9C29-8773000AD8B6}"/>
              </a:ext>
            </a:extLst>
          </p:cNvPr>
          <p:cNvSpPr>
            <a:spLocks noGrp="1"/>
          </p:cNvSpPr>
          <p:nvPr>
            <p:ph type="title"/>
          </p:nvPr>
        </p:nvSpPr>
        <p:spPr/>
        <p:txBody>
          <a:bodyPr>
            <a:normAutofit/>
          </a:bodyPr>
          <a:lstStyle/>
          <a:p>
            <a:r>
              <a:rPr lang="uk-UA" sz="3600" b="1" dirty="0">
                <a:latin typeface="Arial" panose="020B0604020202020204" pitchFamily="34" charset="0"/>
                <a:cs typeface="Arial" panose="020B0604020202020204" pitchFamily="34" charset="0"/>
              </a:rPr>
              <a:t>ОСЕРЕДОК ХІМІЧНОГО УРАЖЕННЯ СДОР: МЕДИКО-ТАКТИЧНА ХАРАКТЕРИСТИКА</a:t>
            </a:r>
            <a:endParaRPr lang="uk-UA" sz="3600" dirty="0"/>
          </a:p>
        </p:txBody>
      </p:sp>
      <p:sp>
        <p:nvSpPr>
          <p:cNvPr id="3" name="Місце для вмісту 2">
            <a:extLst>
              <a:ext uri="{FF2B5EF4-FFF2-40B4-BE49-F238E27FC236}">
                <a16:creationId xmlns:a16="http://schemas.microsoft.com/office/drawing/2014/main" id="{5163EF34-2DE3-43D6-B656-CED624955887}"/>
              </a:ext>
            </a:extLst>
          </p:cNvPr>
          <p:cNvSpPr>
            <a:spLocks noGrp="1"/>
          </p:cNvSpPr>
          <p:nvPr>
            <p:ph idx="1"/>
          </p:nvPr>
        </p:nvSpPr>
        <p:spPr>
          <a:xfrm>
            <a:off x="650929" y="1690688"/>
            <a:ext cx="11329261" cy="5004579"/>
          </a:xfrm>
        </p:spPr>
        <p:txBody>
          <a:bodyPr>
            <a:normAutofit fontScale="85000" lnSpcReduction="20000"/>
          </a:bodyPr>
          <a:lstStyle/>
          <a:p>
            <a:r>
              <a:rPr lang="uk-UA" b="1" dirty="0">
                <a:latin typeface="Arial" panose="020B0604020202020204" pitchFamily="34" charset="0"/>
                <a:cs typeface="Arial" panose="020B0604020202020204" pitchFamily="34" charset="0"/>
              </a:rPr>
              <a:t>Раптовість виникнення</a:t>
            </a:r>
          </a:p>
          <a:p>
            <a:r>
              <a:rPr lang="uk-UA" b="1" dirty="0">
                <a:latin typeface="Arial" panose="020B0604020202020204" pitchFamily="34" charset="0"/>
                <a:cs typeface="Arial" panose="020B0604020202020204" pitchFamily="34" charset="0"/>
              </a:rPr>
              <a:t>Швидкість і масовість ураження</a:t>
            </a:r>
          </a:p>
          <a:p>
            <a:r>
              <a:rPr lang="uk-UA" b="1" dirty="0">
                <a:latin typeface="Arial" panose="020B0604020202020204" pitchFamily="34" charset="0"/>
                <a:cs typeface="Arial" panose="020B0604020202020204" pitchFamily="34" charset="0"/>
              </a:rPr>
              <a:t>Одночасність поширення декількох СДОР </a:t>
            </a:r>
            <a:r>
              <a:rPr lang="uk-UA" dirty="0">
                <a:latin typeface="Arial" panose="020B0604020202020204" pitchFamily="34" charset="0"/>
                <a:cs typeface="Arial" panose="020B0604020202020204" pitchFamily="34" charset="0"/>
              </a:rPr>
              <a:t>(синергізм, антагонізм, адитивна дія)</a:t>
            </a:r>
          </a:p>
          <a:p>
            <a:r>
              <a:rPr lang="uk-UA" b="1" dirty="0">
                <a:latin typeface="Arial" panose="020B0604020202020204" pitchFamily="34" charset="0"/>
                <a:cs typeface="Arial" panose="020B0604020202020204" pitchFamily="34" charset="0"/>
              </a:rPr>
              <a:t>Зараження навколишнього середовища</a:t>
            </a:r>
          </a:p>
          <a:p>
            <a:r>
              <a:rPr lang="uk-UA" b="1" dirty="0">
                <a:latin typeface="Arial" panose="020B0604020202020204" pitchFamily="34" charset="0"/>
                <a:cs typeface="Arial" panose="020B0604020202020204" pitchFamily="34" charset="0"/>
              </a:rPr>
              <a:t>Комбіновані травми</a:t>
            </a:r>
          </a:p>
          <a:p>
            <a:r>
              <a:rPr lang="uk-UA" b="1" dirty="0">
                <a:latin typeface="Arial" panose="020B0604020202020204" pitchFamily="34" charset="0"/>
                <a:cs typeface="Arial" panose="020B0604020202020204" pitchFamily="34" charset="0"/>
              </a:rPr>
              <a:t>Стійкість СДОР </a:t>
            </a:r>
            <a:r>
              <a:rPr lang="uk-UA" dirty="0">
                <a:latin typeface="Arial" panose="020B0604020202020204" pitchFamily="34" charset="0"/>
                <a:cs typeface="Arial" panose="020B0604020202020204" pitchFamily="34" charset="0"/>
              </a:rPr>
              <a:t>на місцевості: </a:t>
            </a:r>
            <a:r>
              <a:rPr lang="uk-UA" u="sng" dirty="0">
                <a:latin typeface="Arial" panose="020B0604020202020204" pitchFamily="34" charset="0"/>
                <a:cs typeface="Arial" panose="020B0604020202020204" pitchFamily="34" charset="0"/>
              </a:rPr>
              <a:t>стійкі</a:t>
            </a:r>
            <a:r>
              <a:rPr lang="uk-UA" dirty="0">
                <a:latin typeface="Arial" panose="020B0604020202020204" pitchFamily="34" charset="0"/>
                <a:cs typeface="Arial" panose="020B0604020202020204" pitchFamily="34" charset="0"/>
              </a:rPr>
              <a:t> (тижні-місяці) та </a:t>
            </a:r>
            <a:r>
              <a:rPr lang="uk-UA" u="sng" dirty="0">
                <a:latin typeface="Arial" panose="020B0604020202020204" pitchFamily="34" charset="0"/>
                <a:cs typeface="Arial" panose="020B0604020202020204" pitchFamily="34" charset="0"/>
              </a:rPr>
              <a:t>нестійкі</a:t>
            </a:r>
            <a:r>
              <a:rPr lang="uk-UA" dirty="0">
                <a:latin typeface="Arial" panose="020B0604020202020204" pitchFamily="34" charset="0"/>
                <a:cs typeface="Arial" panose="020B0604020202020204" pitchFamily="34" charset="0"/>
              </a:rPr>
              <a:t> (хвилини). Залежить також від кількості СДОР на об'єкті, метеоумови, характер місцевості. </a:t>
            </a:r>
          </a:p>
          <a:p>
            <a:r>
              <a:rPr lang="uk-UA" b="1" dirty="0">
                <a:latin typeface="Arial" panose="020B0604020202020204" pitchFamily="34" charset="0"/>
                <a:cs typeface="Arial" panose="020B0604020202020204" pitchFamily="34" charset="0"/>
              </a:rPr>
              <a:t>Швидкість дії </a:t>
            </a:r>
            <a:r>
              <a:rPr lang="uk-UA" dirty="0">
                <a:latin typeface="Arial" panose="020B0604020202020204" pitchFamily="34" charset="0"/>
                <a:cs typeface="Arial" panose="020B0604020202020204" pitchFamily="34" charset="0"/>
              </a:rPr>
              <a:t>на організм – які СДОР:</a:t>
            </a:r>
          </a:p>
          <a:p>
            <a:pPr marL="540000">
              <a:spcBef>
                <a:spcPts val="0"/>
              </a:spcBef>
              <a:buFont typeface="Wingdings" panose="05000000000000000000" pitchFamily="2" charset="2"/>
              <a:buChar char="Ø"/>
            </a:pPr>
            <a:r>
              <a:rPr lang="uk-UA" dirty="0">
                <a:latin typeface="Arial" panose="020B0604020202020204" pitchFamily="34" charset="0"/>
                <a:cs typeface="Arial" panose="020B0604020202020204" pitchFamily="34" charset="0"/>
              </a:rPr>
              <a:t> нестійкі швидкої дії</a:t>
            </a:r>
          </a:p>
          <a:p>
            <a:pPr marL="540000">
              <a:spcBef>
                <a:spcPts val="0"/>
              </a:spcBef>
              <a:buFont typeface="Wingdings" panose="05000000000000000000" pitchFamily="2" charset="2"/>
              <a:buChar char="Ø"/>
            </a:pPr>
            <a:r>
              <a:rPr lang="uk-UA" dirty="0">
                <a:latin typeface="Arial" panose="020B0604020202020204" pitchFamily="34" charset="0"/>
                <a:cs typeface="Arial" panose="020B0604020202020204" pitchFamily="34" charset="0"/>
              </a:rPr>
              <a:t> нестійкі сповільненої дії</a:t>
            </a:r>
          </a:p>
          <a:p>
            <a:pPr marL="540000">
              <a:spcBef>
                <a:spcPts val="0"/>
              </a:spcBef>
              <a:buFont typeface="Wingdings" panose="05000000000000000000" pitchFamily="2" charset="2"/>
              <a:buChar char="Ø"/>
            </a:pPr>
            <a:r>
              <a:rPr lang="uk-UA" dirty="0">
                <a:latin typeface="Arial" panose="020B0604020202020204" pitchFamily="34" charset="0"/>
                <a:cs typeface="Arial" panose="020B0604020202020204" pitchFamily="34" charset="0"/>
              </a:rPr>
              <a:t> стійкі швидкої дії</a:t>
            </a:r>
          </a:p>
          <a:p>
            <a:pPr marL="540000">
              <a:spcBef>
                <a:spcPts val="0"/>
              </a:spcBef>
              <a:buFont typeface="Wingdings" panose="05000000000000000000" pitchFamily="2" charset="2"/>
              <a:buChar char="Ø"/>
            </a:pPr>
            <a:r>
              <a:rPr lang="uk-UA" dirty="0">
                <a:latin typeface="Arial" panose="020B0604020202020204" pitchFamily="34" charset="0"/>
                <a:cs typeface="Arial" panose="020B0604020202020204" pitchFamily="34" charset="0"/>
              </a:rPr>
              <a:t> стійкі сповільненої дії</a:t>
            </a:r>
          </a:p>
          <a:p>
            <a:pPr marL="540000">
              <a:spcBef>
                <a:spcPts val="0"/>
              </a:spcBef>
              <a:buFont typeface="Wingdings" panose="05000000000000000000" pitchFamily="2" charset="2"/>
              <a:buChar char="Ø"/>
            </a:pPr>
            <a:r>
              <a:rPr lang="uk-UA" dirty="0">
                <a:latin typeface="Arial" panose="020B0604020202020204" pitchFamily="34" charset="0"/>
                <a:cs typeface="Arial" panose="020B0604020202020204" pitchFamily="34" charset="0"/>
              </a:rPr>
              <a:t> напівстійкі швидкої дії</a:t>
            </a:r>
          </a:p>
          <a:p>
            <a:pPr marL="540000">
              <a:spcBef>
                <a:spcPts val="0"/>
              </a:spcBef>
              <a:buFont typeface="Wingdings" panose="05000000000000000000" pitchFamily="2" charset="2"/>
              <a:buChar char="Ø"/>
            </a:pPr>
            <a:r>
              <a:rPr lang="uk-UA" dirty="0">
                <a:latin typeface="Arial" panose="020B0604020202020204" pitchFamily="34" charset="0"/>
                <a:cs typeface="Arial" panose="020B0604020202020204" pitchFamily="34" charset="0"/>
              </a:rPr>
              <a:t> напівстійкі сповільненої дії</a:t>
            </a:r>
          </a:p>
          <a:p>
            <a:endParaRPr lang="uk-UA" dirty="0">
              <a:latin typeface="Arial" panose="020B0604020202020204" pitchFamily="34" charset="0"/>
              <a:cs typeface="Arial" panose="020B0604020202020204" pitchFamily="34" charset="0"/>
            </a:endParaRPr>
          </a:p>
          <a:p>
            <a:endParaRPr lang="uk-UA" dirty="0">
              <a:latin typeface="Arial" panose="020B0604020202020204" pitchFamily="34" charset="0"/>
              <a:cs typeface="Arial" panose="020B0604020202020204" pitchFamily="34" charset="0"/>
            </a:endParaRPr>
          </a:p>
          <a:p>
            <a:endParaRPr lang="uk-UA" dirty="0">
              <a:latin typeface="Arial" panose="020B0604020202020204" pitchFamily="34" charset="0"/>
              <a:cs typeface="Arial" panose="020B0604020202020204" pitchFamily="34" charset="0"/>
            </a:endParaRPr>
          </a:p>
          <a:p>
            <a:endParaRPr lang="uk-UA" dirty="0"/>
          </a:p>
        </p:txBody>
      </p:sp>
    </p:spTree>
    <p:extLst>
      <p:ext uri="{BB962C8B-B14F-4D97-AF65-F5344CB8AC3E}">
        <p14:creationId xmlns:p14="http://schemas.microsoft.com/office/powerpoint/2010/main" val="34353901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BADB936-4701-40BB-ACB2-2975909A2390}"/>
              </a:ext>
            </a:extLst>
          </p:cNvPr>
          <p:cNvSpPr>
            <a:spLocks noGrp="1"/>
          </p:cNvSpPr>
          <p:nvPr>
            <p:ph type="title"/>
          </p:nvPr>
        </p:nvSpPr>
        <p:spPr>
          <a:xfrm>
            <a:off x="154983" y="365125"/>
            <a:ext cx="11871702" cy="1325563"/>
          </a:xfrm>
        </p:spPr>
        <p:txBody>
          <a:bodyPr>
            <a:normAutofit/>
          </a:bodyPr>
          <a:lstStyle/>
          <a:p>
            <a:r>
              <a:rPr lang="uk-UA" sz="4000" b="1" dirty="0">
                <a:latin typeface="Arial" panose="020B0604020202020204" pitchFamily="34" charset="0"/>
                <a:cs typeface="Arial" panose="020B0604020202020204" pitchFamily="34" charset="0"/>
              </a:rPr>
              <a:t>ОПЕРАТИВНІ РОЗРАХУНКИ СТРУКТУРИ ВТРАТ</a:t>
            </a:r>
          </a:p>
        </p:txBody>
      </p:sp>
      <p:sp>
        <p:nvSpPr>
          <p:cNvPr id="3" name="Місце для вмісту 2">
            <a:extLst>
              <a:ext uri="{FF2B5EF4-FFF2-40B4-BE49-F238E27FC236}">
                <a16:creationId xmlns:a16="http://schemas.microsoft.com/office/drawing/2014/main" id="{4178D692-9432-4098-B4E5-7F334CFA5F93}"/>
              </a:ext>
            </a:extLst>
          </p:cNvPr>
          <p:cNvSpPr>
            <a:spLocks noGrp="1"/>
          </p:cNvSpPr>
          <p:nvPr>
            <p:ph idx="1"/>
          </p:nvPr>
        </p:nvSpPr>
        <p:spPr/>
        <p:txBody>
          <a:bodyPr/>
          <a:lstStyle/>
          <a:p>
            <a:r>
              <a:rPr lang="uk-UA" b="1" dirty="0">
                <a:latin typeface="Arial" panose="020B0604020202020204" pitchFamily="34" charset="0"/>
                <a:cs typeface="Arial" panose="020B0604020202020204" pitchFamily="34" charset="0"/>
              </a:rPr>
              <a:t>Недостатньо засобів </a:t>
            </a:r>
            <a:r>
              <a:rPr lang="uk-UA" dirty="0">
                <a:latin typeface="Arial" panose="020B0604020202020204" pitchFamily="34" charset="0"/>
                <a:cs typeface="Arial" panose="020B0604020202020204" pitchFamily="34" charset="0"/>
              </a:rPr>
              <a:t>індивідуального захисту, несвоєчасне використання:</a:t>
            </a:r>
          </a:p>
          <a:p>
            <a:pPr marL="768600" indent="-457200">
              <a:spcBef>
                <a:spcPts val="0"/>
              </a:spcBef>
              <a:buFont typeface="Wingdings" panose="05000000000000000000" pitchFamily="2" charset="2"/>
              <a:buChar char="Ø"/>
            </a:pPr>
            <a:r>
              <a:rPr lang="uk-UA" dirty="0">
                <a:latin typeface="Arial" panose="020B0604020202020204" pitchFamily="34" charset="0"/>
                <a:cs typeface="Arial" panose="020B0604020202020204" pitchFamily="34" charset="0"/>
              </a:rPr>
              <a:t>Смертельні - 35 %</a:t>
            </a:r>
          </a:p>
          <a:p>
            <a:pPr marL="768600" indent="-457200">
              <a:spcBef>
                <a:spcPts val="0"/>
              </a:spcBef>
              <a:buFont typeface="Wingdings" panose="05000000000000000000" pitchFamily="2" charset="2"/>
              <a:buChar char="Ø"/>
            </a:pPr>
            <a:r>
              <a:rPr lang="uk-UA" dirty="0">
                <a:latin typeface="Arial" panose="020B0604020202020204" pitchFamily="34" charset="0"/>
                <a:cs typeface="Arial" panose="020B0604020202020204" pitchFamily="34" charset="0"/>
              </a:rPr>
              <a:t>Тяжкого і середнього ступеня – 40 % (50 % потребують реанімаційної допомоги, решта – інтенсивної)</a:t>
            </a:r>
          </a:p>
          <a:p>
            <a:pPr marL="768600" indent="-457200">
              <a:spcBef>
                <a:spcPts val="0"/>
              </a:spcBef>
              <a:buFont typeface="Wingdings" panose="05000000000000000000" pitchFamily="2" charset="2"/>
              <a:buChar char="Ø"/>
            </a:pPr>
            <a:r>
              <a:rPr lang="uk-UA" dirty="0">
                <a:latin typeface="Arial" panose="020B0604020202020204" pitchFamily="34" charset="0"/>
                <a:cs typeface="Arial" panose="020B0604020202020204" pitchFamily="34" charset="0"/>
              </a:rPr>
              <a:t> </a:t>
            </a:r>
            <a:r>
              <a:rPr lang="uk-UA" dirty="0" err="1">
                <a:latin typeface="Arial" panose="020B0604020202020204" pitchFamily="34" charset="0"/>
                <a:cs typeface="Arial" panose="020B0604020202020204" pitchFamily="34" charset="0"/>
              </a:rPr>
              <a:t>Легкоуражені</a:t>
            </a:r>
            <a:r>
              <a:rPr lang="uk-UA" dirty="0">
                <a:latin typeface="Arial" panose="020B0604020202020204" pitchFamily="34" charset="0"/>
                <a:cs typeface="Arial" panose="020B0604020202020204" pitchFamily="34" charset="0"/>
              </a:rPr>
              <a:t> – 25 %</a:t>
            </a:r>
          </a:p>
          <a:p>
            <a:r>
              <a:rPr lang="uk-UA" b="1" dirty="0">
                <a:latin typeface="Arial" panose="020B0604020202020204" pitchFamily="34" charset="0"/>
                <a:cs typeface="Arial" panose="020B0604020202020204" pitchFamily="34" charset="0"/>
              </a:rPr>
              <a:t>Вчасне і у повному обсязі </a:t>
            </a:r>
            <a:r>
              <a:rPr lang="uk-UA" dirty="0">
                <a:latin typeface="Arial" panose="020B0604020202020204" pitchFamily="34" charset="0"/>
                <a:cs typeface="Arial" panose="020B0604020202020204" pitchFamily="34" charset="0"/>
              </a:rPr>
              <a:t>реагування: до 3-6 %</a:t>
            </a:r>
          </a:p>
          <a:p>
            <a:r>
              <a:rPr lang="uk-UA" b="1" dirty="0">
                <a:latin typeface="Arial" panose="020B0604020202020204" pitchFamily="34" charset="0"/>
                <a:cs typeface="Arial" panose="020B0604020202020204" pitchFamily="34" charset="0"/>
              </a:rPr>
              <a:t>Токсикологічна допомога </a:t>
            </a:r>
            <a:r>
              <a:rPr lang="uk-UA" dirty="0">
                <a:latin typeface="Arial" panose="020B0604020202020204" pitchFamily="34" charset="0"/>
                <a:cs typeface="Arial" panose="020B0604020202020204" pitchFamily="34" charset="0"/>
              </a:rPr>
              <a:t>– у 1-3 годину</a:t>
            </a:r>
          </a:p>
          <a:p>
            <a:endParaRPr lang="uk-UA" dirty="0">
              <a:latin typeface="Arial" panose="020B0604020202020204" pitchFamily="34" charset="0"/>
              <a:cs typeface="Arial" panose="020B0604020202020204" pitchFamily="34" charset="0"/>
            </a:endParaRPr>
          </a:p>
          <a:p>
            <a:endParaRPr lang="uk-UA" dirty="0"/>
          </a:p>
        </p:txBody>
      </p:sp>
    </p:spTree>
    <p:extLst>
      <p:ext uri="{BB962C8B-B14F-4D97-AF65-F5344CB8AC3E}">
        <p14:creationId xmlns:p14="http://schemas.microsoft.com/office/powerpoint/2010/main" val="138991053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40DD696-87E8-4BA3-9E4C-C955A6785775}"/>
              </a:ext>
            </a:extLst>
          </p:cNvPr>
          <p:cNvSpPr>
            <a:spLocks noGrp="1"/>
          </p:cNvSpPr>
          <p:nvPr>
            <p:ph type="title"/>
          </p:nvPr>
        </p:nvSpPr>
        <p:spPr/>
        <p:txBody>
          <a:bodyPr>
            <a:normAutofit fontScale="90000"/>
          </a:bodyPr>
          <a:lstStyle/>
          <a:p>
            <a:r>
              <a:rPr lang="uk-UA" altLang="uk-UA" b="1" dirty="0">
                <a:latin typeface="Tahoma" panose="020B0604030504040204" pitchFamily="34" charset="0"/>
              </a:rPr>
              <a:t>Порівняльні фізико-хімічні характеристики основних НХР: Хлор</a:t>
            </a:r>
            <a:endParaRPr lang="uk-UA" dirty="0">
              <a:latin typeface="Arial" panose="020B0604020202020204" pitchFamily="34" charset="0"/>
              <a:cs typeface="Arial" panose="020B0604020202020204" pitchFamily="34" charset="0"/>
            </a:endParaRPr>
          </a:p>
        </p:txBody>
      </p:sp>
      <p:sp>
        <p:nvSpPr>
          <p:cNvPr id="3" name="Місце для вмісту 2">
            <a:extLst>
              <a:ext uri="{FF2B5EF4-FFF2-40B4-BE49-F238E27FC236}">
                <a16:creationId xmlns:a16="http://schemas.microsoft.com/office/drawing/2014/main" id="{C2AB7F8E-2B40-409F-B25B-92341D15E64E}"/>
              </a:ext>
            </a:extLst>
          </p:cNvPr>
          <p:cNvSpPr>
            <a:spLocks noGrp="1"/>
          </p:cNvSpPr>
          <p:nvPr>
            <p:ph idx="1"/>
          </p:nvPr>
        </p:nvSpPr>
        <p:spPr>
          <a:xfrm>
            <a:off x="838200" y="1690689"/>
            <a:ext cx="10515600" cy="4486274"/>
          </a:xfrm>
        </p:spPr>
        <p:txBody>
          <a:bodyPr>
            <a:normAutofit fontScale="85000" lnSpcReduction="20000"/>
          </a:bodyPr>
          <a:lstStyle/>
          <a:p>
            <a:r>
              <a:rPr lang="uk-UA" altLang="uk-UA" b="1" dirty="0">
                <a:solidFill>
                  <a:srgbClr val="000000"/>
                </a:solidFill>
              </a:rPr>
              <a:t>З</a:t>
            </a:r>
            <a:r>
              <a:rPr lang="uk-UA" altLang="uk-UA" b="1" dirty="0"/>
              <a:t>еленувато-жовтий газ з різким запахом. Отруйний, у 2,5 рази важчий за повітря, добре розчиняється у воді, суміш із воднем вибухонебезпечна. При тиску 570 кПа (5,7 </a:t>
            </a:r>
            <a:r>
              <a:rPr lang="uk-UA" altLang="uk-UA" b="1" dirty="0" err="1"/>
              <a:t>ат</a:t>
            </a:r>
            <a:r>
              <a:rPr lang="uk-UA" altLang="uk-UA" b="1" dirty="0"/>
              <a:t>) скраплюється у темно-зелену рідину. Випаровуючись в атмосфері, утворює білий туман, стелиться по землі і збирається в долинах, ярах, підвалах. Високі концентрації хлору 0,1-0,2 мг/л призводять до смерті через 1 год .</a:t>
            </a:r>
          </a:p>
          <a:p>
            <a:pPr>
              <a:buFontTx/>
              <a:buChar char="•"/>
            </a:pPr>
            <a:r>
              <a:rPr lang="uk-UA" altLang="uk-UA" b="1" dirty="0"/>
              <a:t>  При потраплянні в легені спричиняє різкий біль за грудиною, сухий кашель, задишку і набряк легень. При важких отруєннях спостерігаються: різке подразнення слизових оболонок, сильні приступи кашлю, печіння і біль у носоглотці, різь в очах, посилюється задишка, сльозотеча, посиніння шкіри і слизових оболонок, набряк легень і смерть.</a:t>
            </a:r>
          </a:p>
          <a:p>
            <a:pPr>
              <a:buFontTx/>
              <a:buChar char="•"/>
            </a:pPr>
            <a:r>
              <a:rPr lang="uk-UA" altLang="uk-UA" b="1" dirty="0"/>
              <a:t>  На потерпілого необхідно надіти протигаз ГП-5 або з коробкою марки В, винести з небезпечної зони, при необхідності зробити штучне дихання. При кашлі дають випити тепле молоко з содою, вдихати кисень або аміак (нашатирний спирт). Із шкіри і слизових оболонок хлор знімають тампоном із ІПП-8, змивають уражену поверхню чистою водою з </a:t>
            </a:r>
            <a:r>
              <a:rPr lang="uk-UA" altLang="uk-UA" b="1" dirty="0" err="1"/>
              <a:t>милом</a:t>
            </a:r>
            <a:r>
              <a:rPr lang="uk-UA" altLang="uk-UA" b="1" dirty="0"/>
              <a:t>.</a:t>
            </a:r>
          </a:p>
          <a:p>
            <a:endParaRPr lang="uk-UA" dirty="0"/>
          </a:p>
        </p:txBody>
      </p:sp>
    </p:spTree>
    <p:extLst>
      <p:ext uri="{BB962C8B-B14F-4D97-AF65-F5344CB8AC3E}">
        <p14:creationId xmlns:p14="http://schemas.microsoft.com/office/powerpoint/2010/main" val="416181218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990539F-198F-48FC-BFC6-22EF6A277A92}"/>
              </a:ext>
            </a:extLst>
          </p:cNvPr>
          <p:cNvSpPr>
            <a:spLocks noGrp="1"/>
          </p:cNvSpPr>
          <p:nvPr>
            <p:ph type="title"/>
          </p:nvPr>
        </p:nvSpPr>
        <p:spPr>
          <a:xfrm>
            <a:off x="309965" y="131278"/>
            <a:ext cx="11758047" cy="1325563"/>
          </a:xfrm>
        </p:spPr>
        <p:txBody>
          <a:bodyPr>
            <a:normAutofit fontScale="90000"/>
          </a:bodyPr>
          <a:lstStyle/>
          <a:p>
            <a:r>
              <a:rPr lang="uk-UA" altLang="uk-UA" b="1" dirty="0">
                <a:latin typeface="Arial" panose="020B0604020202020204" pitchFamily="34" charset="0"/>
                <a:cs typeface="Arial" panose="020B0604020202020204" pitchFamily="34" charset="0"/>
              </a:rPr>
              <a:t>Порівняльні фізико-хімічні характеристики основних НХР: </a:t>
            </a:r>
            <a:r>
              <a:rPr lang="uk-UA" altLang="uk-UA" sz="4400" b="1" dirty="0">
                <a:latin typeface="Arial" panose="020B0604020202020204" pitchFamily="34" charset="0"/>
                <a:cs typeface="Arial" panose="020B0604020202020204" pitchFamily="34" charset="0"/>
              </a:rPr>
              <a:t>АМІАК (NH</a:t>
            </a:r>
            <a:r>
              <a:rPr lang="uk-UA" altLang="uk-UA" sz="4400" b="1" baseline="-25000" dirty="0">
                <a:latin typeface="Arial" panose="020B0604020202020204" pitchFamily="34" charset="0"/>
                <a:cs typeface="Arial" panose="020B0604020202020204" pitchFamily="34" charset="0"/>
              </a:rPr>
              <a:t>3</a:t>
            </a:r>
            <a:r>
              <a:rPr lang="uk-UA" altLang="uk-UA" sz="4400" b="1" dirty="0">
                <a:latin typeface="Arial" panose="020B0604020202020204" pitchFamily="34" charset="0"/>
                <a:cs typeface="Arial" panose="020B0604020202020204" pitchFamily="34" charset="0"/>
              </a:rPr>
              <a:t>)</a:t>
            </a:r>
            <a:endParaRPr lang="uk-UA" dirty="0">
              <a:latin typeface="Arial" panose="020B0604020202020204" pitchFamily="34" charset="0"/>
              <a:cs typeface="Arial" panose="020B0604020202020204" pitchFamily="34" charset="0"/>
            </a:endParaRPr>
          </a:p>
        </p:txBody>
      </p:sp>
      <p:sp>
        <p:nvSpPr>
          <p:cNvPr id="3" name="Місце для вмісту 2">
            <a:extLst>
              <a:ext uri="{FF2B5EF4-FFF2-40B4-BE49-F238E27FC236}">
                <a16:creationId xmlns:a16="http://schemas.microsoft.com/office/drawing/2014/main" id="{7E580D25-F3AD-4112-B60F-A730FD7D33F6}"/>
              </a:ext>
            </a:extLst>
          </p:cNvPr>
          <p:cNvSpPr>
            <a:spLocks noGrp="1"/>
          </p:cNvSpPr>
          <p:nvPr>
            <p:ph idx="1"/>
          </p:nvPr>
        </p:nvSpPr>
        <p:spPr>
          <a:xfrm>
            <a:off x="309965" y="1690688"/>
            <a:ext cx="11313763" cy="5036034"/>
          </a:xfrm>
        </p:spPr>
        <p:txBody>
          <a:bodyPr>
            <a:normAutofit fontScale="85000" lnSpcReduction="10000"/>
          </a:bodyPr>
          <a:lstStyle/>
          <a:p>
            <a:r>
              <a:rPr lang="uk-UA" altLang="uk-UA" b="1" dirty="0"/>
              <a:t>безколірний газ із запахом нашатирного спирту, при температурі – 33-35оС – безколірна рідина, а при температурі  - 78оС – твердіє. Добре розчиняється у воді, утворюючи лужний розчин. Суміш аміаку з киснем 4:3 вибухає. Горить в атмосфері кисню. Отруйний.</a:t>
            </a:r>
          </a:p>
          <a:p>
            <a:r>
              <a:rPr lang="uk-UA" altLang="uk-UA" b="1" dirty="0"/>
              <a:t>У людини аміак викликає відчуття гіркості,  металічного смаку в роті,  в горлі дере,  нудота, головний біль, слабкість, задишка, судороги подразнює верхні дихальні шляхи, у великих концентраціях – уражає центральну нервову систему, викликає сильну слинотечу, блювоту, розлад дихання і кровообігу, судороги. Рідкий аміак спричиняє опіки очей і слизових оболонок. Смерть може настати від серцевої недостатності і набряку легень.</a:t>
            </a:r>
          </a:p>
          <a:p>
            <a:r>
              <a:rPr lang="uk-UA" altLang="uk-UA" b="1" dirty="0"/>
              <a:t>Потерпілому слід надіти протигаз з коробкою марки КД, М чи ізолюючий протигаз, винести його на свіже повітря. Провести інгаляцію теплою парою із вмістом 1-2%-ного розчину лимонної кислоти, рот прополоскати 2% розчином соди або теплою водою. Опіки шкіри промити водою, потім опустити в теплу воду (35-40оС), після чого накласти стерильну пов’язку або змастити маззю </a:t>
            </a:r>
            <a:r>
              <a:rPr lang="uk-UA" altLang="uk-UA" b="1" dirty="0" err="1"/>
              <a:t>пеніциліновою</a:t>
            </a:r>
            <a:r>
              <a:rPr lang="uk-UA" altLang="uk-UA" b="1" dirty="0"/>
              <a:t> або Вишневського.</a:t>
            </a:r>
          </a:p>
          <a:p>
            <a:endParaRPr lang="uk-UA" dirty="0"/>
          </a:p>
        </p:txBody>
      </p:sp>
    </p:spTree>
    <p:extLst>
      <p:ext uri="{BB962C8B-B14F-4D97-AF65-F5344CB8AC3E}">
        <p14:creationId xmlns:p14="http://schemas.microsoft.com/office/powerpoint/2010/main" val="33023913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B4A4184-2369-48FA-8504-7C7D1425513E}"/>
              </a:ext>
            </a:extLst>
          </p:cNvPr>
          <p:cNvSpPr>
            <a:spLocks noGrp="1"/>
          </p:cNvSpPr>
          <p:nvPr>
            <p:ph type="title"/>
          </p:nvPr>
        </p:nvSpPr>
        <p:spPr>
          <a:xfrm>
            <a:off x="511443" y="365125"/>
            <a:ext cx="10842357" cy="859241"/>
          </a:xfrm>
        </p:spPr>
        <p:txBody>
          <a:bodyPr>
            <a:normAutofit/>
          </a:bodyPr>
          <a:lstStyle/>
          <a:p>
            <a:r>
              <a:rPr lang="uk-UA" sz="3600" b="1" dirty="0">
                <a:solidFill>
                  <a:srgbClr val="C00000"/>
                </a:solidFill>
                <a:latin typeface="Arial" panose="020B0604020202020204" pitchFamily="34" charset="0"/>
                <a:cs typeface="Arial" panose="020B0604020202020204" pitchFamily="34" charset="0"/>
              </a:rPr>
              <a:t>ЗАГАЛЬНА ХАРАКТЕРИСТИКА ХІМІЧНОЇ ЗБРОЇ</a:t>
            </a:r>
          </a:p>
        </p:txBody>
      </p:sp>
      <p:sp>
        <p:nvSpPr>
          <p:cNvPr id="3" name="Місце для вмісту 2">
            <a:extLst>
              <a:ext uri="{FF2B5EF4-FFF2-40B4-BE49-F238E27FC236}">
                <a16:creationId xmlns:a16="http://schemas.microsoft.com/office/drawing/2014/main" id="{1B59335A-4123-42A3-BF75-B5C8841537D3}"/>
              </a:ext>
            </a:extLst>
          </p:cNvPr>
          <p:cNvSpPr>
            <a:spLocks noGrp="1"/>
          </p:cNvSpPr>
          <p:nvPr>
            <p:ph idx="1"/>
          </p:nvPr>
        </p:nvSpPr>
        <p:spPr>
          <a:xfrm>
            <a:off x="511443" y="1224366"/>
            <a:ext cx="11127783" cy="5486400"/>
          </a:xfrm>
        </p:spPr>
        <p:txBody>
          <a:bodyPr>
            <a:normAutofit fontScale="85000" lnSpcReduction="20000"/>
          </a:bodyPr>
          <a:lstStyle/>
          <a:p>
            <a:r>
              <a:rPr lang="uk-UA" b="1" dirty="0"/>
              <a:t>Хімічна зброя (ХЗ</a:t>
            </a:r>
            <a:r>
              <a:rPr lang="uk-UA" dirty="0"/>
              <a:t>)– один з видів ЗМУ, що містить речовини бойового застосування, </a:t>
            </a:r>
            <a:r>
              <a:rPr lang="uk-UA" dirty="0" err="1"/>
              <a:t>уражальні</a:t>
            </a:r>
            <a:r>
              <a:rPr lang="uk-UA" dirty="0"/>
              <a:t> якості яких ґрунтуються на токсичній дії отруйних речовин (ОР).</a:t>
            </a:r>
          </a:p>
          <a:p>
            <a:r>
              <a:rPr lang="uk-UA" dirty="0"/>
              <a:t>ХЗ включає </a:t>
            </a:r>
            <a:r>
              <a:rPr lang="uk-UA" b="1" u="sng" dirty="0"/>
              <a:t>високотоксичні хімічні ОР та засоби їх доставки до цілі</a:t>
            </a:r>
            <a:r>
              <a:rPr lang="uk-UA" dirty="0"/>
              <a:t>, призначена для ураження живої сили військ противника у зоні ведення бойових дій та на об'єктах тилу.</a:t>
            </a:r>
          </a:p>
          <a:p>
            <a:r>
              <a:rPr lang="uk-UA" b="1" dirty="0"/>
              <a:t>Варіант використання </a:t>
            </a:r>
            <a:r>
              <a:rPr lang="uk-UA" dirty="0"/>
              <a:t>визначається:</a:t>
            </a:r>
          </a:p>
          <a:p>
            <a:pPr marL="720000" indent="-180000">
              <a:lnSpc>
                <a:spcPct val="110000"/>
              </a:lnSpc>
              <a:spcBef>
                <a:spcPts val="0"/>
              </a:spcBef>
              <a:buFont typeface="Wingdings" panose="05000000000000000000" pitchFamily="2" charset="2"/>
              <a:buChar char="Ø"/>
            </a:pPr>
            <a:r>
              <a:rPr lang="uk-UA" dirty="0"/>
              <a:t>Біохімічним характером уражальної дії на живий організм</a:t>
            </a:r>
          </a:p>
          <a:p>
            <a:pPr marL="720000" indent="-180000">
              <a:lnSpc>
                <a:spcPct val="110000"/>
              </a:lnSpc>
              <a:spcBef>
                <a:spcPts val="0"/>
              </a:spcBef>
              <a:buFont typeface="Wingdings" panose="05000000000000000000" pitchFamily="2" charset="2"/>
              <a:buChar char="Ø"/>
            </a:pPr>
            <a:r>
              <a:rPr lang="uk-UA" dirty="0"/>
              <a:t>Вибірковістю уражати живу силу без знищення матеріальних засобів</a:t>
            </a:r>
          </a:p>
          <a:p>
            <a:pPr marL="720000" indent="-180000">
              <a:lnSpc>
                <a:spcPct val="110000"/>
              </a:lnSpc>
              <a:spcBef>
                <a:spcPts val="0"/>
              </a:spcBef>
              <a:buFont typeface="Wingdings" panose="05000000000000000000" pitchFamily="2" charset="2"/>
              <a:buChar char="Ø"/>
            </a:pPr>
            <a:r>
              <a:rPr lang="uk-UA" dirty="0"/>
              <a:t>Об'ємністю уражаючої дії</a:t>
            </a:r>
          </a:p>
          <a:p>
            <a:pPr marL="720000" indent="-180000">
              <a:lnSpc>
                <a:spcPct val="110000"/>
              </a:lnSpc>
              <a:spcBef>
                <a:spcPts val="0"/>
              </a:spcBef>
              <a:buFont typeface="Wingdings" panose="05000000000000000000" pitchFamily="2" charset="2"/>
              <a:buChar char="Ø"/>
            </a:pPr>
            <a:r>
              <a:rPr lang="uk-UA" dirty="0"/>
              <a:t>Проникаючою дією в негерметизовані приміщення</a:t>
            </a:r>
          </a:p>
          <a:p>
            <a:pPr marL="720000" indent="-180000">
              <a:lnSpc>
                <a:spcPct val="110000"/>
              </a:lnSpc>
              <a:spcBef>
                <a:spcPts val="0"/>
              </a:spcBef>
              <a:buFont typeface="Wingdings" panose="05000000000000000000" pitchFamily="2" charset="2"/>
              <a:buChar char="Ø"/>
            </a:pPr>
            <a:r>
              <a:rPr lang="uk-UA" dirty="0"/>
              <a:t>Тривалістю збереження уражальної дії</a:t>
            </a:r>
          </a:p>
          <a:p>
            <a:pPr marL="720000" indent="-180000">
              <a:lnSpc>
                <a:spcPct val="110000"/>
              </a:lnSpc>
              <a:spcBef>
                <a:spcPts val="0"/>
              </a:spcBef>
              <a:buFont typeface="Wingdings" panose="05000000000000000000" pitchFamily="2" charset="2"/>
              <a:buChar char="Ø"/>
            </a:pPr>
            <a:r>
              <a:rPr lang="uk-UA" dirty="0"/>
              <a:t>Різноманіття клінічних проявів в динаміці ураження</a:t>
            </a:r>
          </a:p>
          <a:p>
            <a:pPr marL="720000" indent="-180000">
              <a:lnSpc>
                <a:spcPct val="110000"/>
              </a:lnSpc>
              <a:spcBef>
                <a:spcPts val="0"/>
              </a:spcBef>
              <a:buFont typeface="Wingdings" panose="05000000000000000000" pitchFamily="2" charset="2"/>
              <a:buChar char="Ø"/>
            </a:pPr>
            <a:r>
              <a:rPr lang="uk-UA" dirty="0"/>
              <a:t>Різними варіантами проникнення в організм</a:t>
            </a:r>
          </a:p>
          <a:p>
            <a:pPr marL="720000" indent="-180000">
              <a:lnSpc>
                <a:spcPct val="110000"/>
              </a:lnSpc>
              <a:spcBef>
                <a:spcPts val="0"/>
              </a:spcBef>
              <a:buFont typeface="Wingdings" panose="05000000000000000000" pitchFamily="2" charset="2"/>
              <a:buChar char="Ø"/>
            </a:pPr>
            <a:r>
              <a:rPr lang="uk-UA" dirty="0"/>
              <a:t>Труднощами індикації</a:t>
            </a:r>
          </a:p>
          <a:p>
            <a:pPr marL="720000" indent="-180000">
              <a:lnSpc>
                <a:spcPct val="110000"/>
              </a:lnSpc>
              <a:spcBef>
                <a:spcPts val="0"/>
              </a:spcBef>
              <a:buFont typeface="Wingdings" panose="05000000000000000000" pitchFamily="2" charset="2"/>
              <a:buChar char="Ø"/>
            </a:pPr>
            <a:r>
              <a:rPr lang="uk-UA" dirty="0"/>
              <a:t>Необхідністю застосування спецзасобів захисту</a:t>
            </a:r>
          </a:p>
          <a:p>
            <a:pPr marL="720000" indent="-180000">
              <a:lnSpc>
                <a:spcPct val="110000"/>
              </a:lnSpc>
              <a:spcBef>
                <a:spcPts val="0"/>
              </a:spcBef>
              <a:buFont typeface="Wingdings" panose="05000000000000000000" pitchFamily="2" charset="2"/>
              <a:buChar char="Ø"/>
            </a:pPr>
            <a:r>
              <a:rPr lang="uk-UA" dirty="0"/>
              <a:t>Морально-психологічно дією </a:t>
            </a:r>
          </a:p>
          <a:p>
            <a:endParaRPr lang="uk-UA" dirty="0"/>
          </a:p>
          <a:p>
            <a:endParaRPr lang="uk-UA" dirty="0"/>
          </a:p>
        </p:txBody>
      </p:sp>
    </p:spTree>
    <p:extLst>
      <p:ext uri="{BB962C8B-B14F-4D97-AF65-F5344CB8AC3E}">
        <p14:creationId xmlns:p14="http://schemas.microsoft.com/office/powerpoint/2010/main" val="117355164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E16A025-E3AE-4B89-8F0C-51035E3B05B1}"/>
              </a:ext>
            </a:extLst>
          </p:cNvPr>
          <p:cNvSpPr>
            <a:spLocks noGrp="1"/>
          </p:cNvSpPr>
          <p:nvPr>
            <p:ph type="title"/>
          </p:nvPr>
        </p:nvSpPr>
        <p:spPr>
          <a:xfrm>
            <a:off x="340963" y="365125"/>
            <a:ext cx="11851037" cy="1325563"/>
          </a:xfrm>
        </p:spPr>
        <p:txBody>
          <a:bodyPr>
            <a:normAutofit fontScale="90000"/>
          </a:bodyPr>
          <a:lstStyle/>
          <a:p>
            <a:r>
              <a:rPr lang="uk-UA" altLang="uk-UA" b="1" dirty="0">
                <a:latin typeface="Arial" panose="020B0604020202020204" pitchFamily="34" charset="0"/>
                <a:cs typeface="Arial" panose="020B0604020202020204" pitchFamily="34" charset="0"/>
              </a:rPr>
              <a:t>Порівняльні фізико-хімічні характеристики основних НХР: </a:t>
            </a:r>
            <a:r>
              <a:rPr lang="uk-UA" altLang="uk-UA" sz="3600" b="1" dirty="0">
                <a:latin typeface="Arial" panose="020B0604020202020204" pitchFamily="34" charset="0"/>
                <a:cs typeface="Arial" panose="020B0604020202020204" pitchFamily="34" charset="0"/>
              </a:rPr>
              <a:t>СІРЧИСТИЙ АНГІДРИД (</a:t>
            </a:r>
            <a:r>
              <a:rPr lang="en-US" altLang="uk-UA" sz="3600" b="1" dirty="0">
                <a:latin typeface="Arial" panose="020B0604020202020204" pitchFamily="34" charset="0"/>
                <a:cs typeface="Arial" panose="020B0604020202020204" pitchFamily="34" charset="0"/>
              </a:rPr>
              <a:t>SO</a:t>
            </a:r>
            <a:r>
              <a:rPr lang="ru-RU" altLang="uk-UA" sz="3600" b="1" baseline="-25000" dirty="0">
                <a:latin typeface="Arial" panose="020B0604020202020204" pitchFamily="34" charset="0"/>
                <a:cs typeface="Arial" panose="020B0604020202020204" pitchFamily="34" charset="0"/>
              </a:rPr>
              <a:t>2</a:t>
            </a:r>
            <a:r>
              <a:rPr lang="ru-RU" altLang="uk-UA" sz="3600" b="1" dirty="0">
                <a:latin typeface="Arial" panose="020B0604020202020204" pitchFamily="34" charset="0"/>
                <a:cs typeface="Arial" panose="020B0604020202020204" pitchFamily="34" charset="0"/>
              </a:rPr>
              <a:t>)</a:t>
            </a:r>
            <a:endParaRPr lang="uk-UA" dirty="0"/>
          </a:p>
        </p:txBody>
      </p:sp>
      <p:sp>
        <p:nvSpPr>
          <p:cNvPr id="3" name="Місце для вмісту 2">
            <a:extLst>
              <a:ext uri="{FF2B5EF4-FFF2-40B4-BE49-F238E27FC236}">
                <a16:creationId xmlns:a16="http://schemas.microsoft.com/office/drawing/2014/main" id="{64CD7CA8-A277-4017-B173-4765ACA4309D}"/>
              </a:ext>
            </a:extLst>
          </p:cNvPr>
          <p:cNvSpPr>
            <a:spLocks noGrp="1"/>
          </p:cNvSpPr>
          <p:nvPr>
            <p:ph idx="1"/>
          </p:nvPr>
        </p:nvSpPr>
        <p:spPr/>
        <p:txBody>
          <a:bodyPr/>
          <a:lstStyle/>
          <a:p>
            <a:r>
              <a:rPr lang="uk-UA" altLang="uk-UA" b="1" dirty="0"/>
              <a:t>безколірний газ з гострим запахом запаленого сірника. Добре розчиняється у воді, утворюючи сірчану кислоту. При впливі на організм подразнює верхні дихальні шляхи, спричиняє запалення їх слизових оболонок, а також горла і очей. Високі концентрації у повітрі спричиняють задишку, призводять до втрати свідомості і смерті.</a:t>
            </a:r>
          </a:p>
          <a:p>
            <a:r>
              <a:rPr lang="uk-UA" altLang="uk-UA" b="1" dirty="0"/>
              <a:t>Потерпілому треба надіти протигаз з коробкою марки В, винести на чисте повітря, дати подихати кисень, промити слизові оболонки 2%-ним розчином питної соди.</a:t>
            </a:r>
          </a:p>
        </p:txBody>
      </p:sp>
    </p:spTree>
    <p:extLst>
      <p:ext uri="{BB962C8B-B14F-4D97-AF65-F5344CB8AC3E}">
        <p14:creationId xmlns:p14="http://schemas.microsoft.com/office/powerpoint/2010/main" val="8719944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FD3A6AB-84AA-4F0A-8FE4-A64CE1B57F59}"/>
              </a:ext>
            </a:extLst>
          </p:cNvPr>
          <p:cNvSpPr>
            <a:spLocks noGrp="1"/>
          </p:cNvSpPr>
          <p:nvPr>
            <p:ph type="title"/>
          </p:nvPr>
        </p:nvSpPr>
        <p:spPr>
          <a:xfrm>
            <a:off x="325463" y="365125"/>
            <a:ext cx="11391255" cy="1325563"/>
          </a:xfrm>
        </p:spPr>
        <p:txBody>
          <a:bodyPr>
            <a:normAutofit fontScale="90000"/>
          </a:bodyPr>
          <a:lstStyle/>
          <a:p>
            <a:r>
              <a:rPr lang="uk-UA" altLang="uk-UA" b="1" dirty="0">
                <a:latin typeface="Arial" panose="020B0604020202020204" pitchFamily="34" charset="0"/>
                <a:cs typeface="Arial" panose="020B0604020202020204" pitchFamily="34" charset="0"/>
              </a:rPr>
              <a:t>Порівняльні фізико-хімічні характеристики основних НХР: </a:t>
            </a:r>
            <a:r>
              <a:rPr lang="uk-UA" altLang="uk-UA" sz="4000" b="1" dirty="0">
                <a:latin typeface="Arial" panose="020B0604020202020204" pitchFamily="34" charset="0"/>
                <a:cs typeface="Arial" panose="020B0604020202020204" pitchFamily="34" charset="0"/>
              </a:rPr>
              <a:t>СІРКОВОДЕНЬ (H</a:t>
            </a:r>
            <a:r>
              <a:rPr lang="ru-RU" altLang="uk-UA" sz="4000" b="1" baseline="-25000" dirty="0">
                <a:latin typeface="Arial" panose="020B0604020202020204" pitchFamily="34" charset="0"/>
                <a:cs typeface="Arial" panose="020B0604020202020204" pitchFamily="34" charset="0"/>
              </a:rPr>
              <a:t>2</a:t>
            </a:r>
            <a:r>
              <a:rPr lang="en-US" altLang="uk-UA" sz="4000" b="1" dirty="0">
                <a:latin typeface="Arial" panose="020B0604020202020204" pitchFamily="34" charset="0"/>
                <a:cs typeface="Arial" panose="020B0604020202020204" pitchFamily="34" charset="0"/>
              </a:rPr>
              <a:t>S</a:t>
            </a:r>
            <a:r>
              <a:rPr lang="ru-RU" altLang="uk-UA" sz="4000" b="1" dirty="0">
                <a:latin typeface="Arial" panose="020B0604020202020204" pitchFamily="34" charset="0"/>
                <a:cs typeface="Arial" panose="020B0604020202020204" pitchFamily="34" charset="0"/>
              </a:rPr>
              <a:t>)</a:t>
            </a:r>
            <a:endParaRPr lang="uk-UA" dirty="0"/>
          </a:p>
        </p:txBody>
      </p:sp>
      <p:sp>
        <p:nvSpPr>
          <p:cNvPr id="3" name="Місце для вмісту 2">
            <a:extLst>
              <a:ext uri="{FF2B5EF4-FFF2-40B4-BE49-F238E27FC236}">
                <a16:creationId xmlns:a16="http://schemas.microsoft.com/office/drawing/2014/main" id="{5C5BF8E6-4404-4173-8CC9-8D6FFFE1B654}"/>
              </a:ext>
            </a:extLst>
          </p:cNvPr>
          <p:cNvSpPr>
            <a:spLocks noGrp="1"/>
          </p:cNvSpPr>
          <p:nvPr>
            <p:ph idx="1"/>
          </p:nvPr>
        </p:nvSpPr>
        <p:spPr/>
        <p:txBody>
          <a:bodyPr/>
          <a:lstStyle/>
          <a:p>
            <a:r>
              <a:rPr lang="uk-UA" altLang="uk-UA" b="1" dirty="0"/>
              <a:t>безколірний газ з характерним запахом тухлих яєць, важчий за повітря, у воді малорозчинний, дуже отруйний. Пари утворюють з повітрям вибухонебезпечні суміші. </a:t>
            </a:r>
          </a:p>
          <a:p>
            <a:r>
              <a:rPr lang="uk-UA" altLang="uk-UA" b="1" dirty="0"/>
              <a:t>Подразнює слизові оболонки, спричиняє головний біль, нудоту, блювоту, біль у грудях, відчуття задишки, печіння в очах, з’являється металевий присмак у роті, слизотеча. </a:t>
            </a:r>
          </a:p>
          <a:p>
            <a:r>
              <a:rPr lang="uk-UA" altLang="uk-UA" b="1" dirty="0"/>
              <a:t>При появі таких симптомів потерпілого необхідно винести на повітря, очі і слизові оболонки не менше 15 хвилин промивати водою або 2% розчином борної кислоти.</a:t>
            </a:r>
            <a:endParaRPr lang="uk-UA" dirty="0"/>
          </a:p>
        </p:txBody>
      </p:sp>
    </p:spTree>
    <p:extLst>
      <p:ext uri="{BB962C8B-B14F-4D97-AF65-F5344CB8AC3E}">
        <p14:creationId xmlns:p14="http://schemas.microsoft.com/office/powerpoint/2010/main" val="336909145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32DEC4C-9B37-4C82-8A28-ADC433F1F66B}"/>
              </a:ext>
            </a:extLst>
          </p:cNvPr>
          <p:cNvSpPr>
            <a:spLocks noGrp="1"/>
          </p:cNvSpPr>
          <p:nvPr>
            <p:ph type="title"/>
          </p:nvPr>
        </p:nvSpPr>
        <p:spPr>
          <a:xfrm>
            <a:off x="201478" y="365125"/>
            <a:ext cx="11152322" cy="1325563"/>
          </a:xfrm>
        </p:spPr>
        <p:txBody>
          <a:bodyPr>
            <a:normAutofit fontScale="90000"/>
          </a:bodyPr>
          <a:lstStyle/>
          <a:p>
            <a:r>
              <a:rPr lang="uk-UA" altLang="uk-UA" b="1" dirty="0">
                <a:latin typeface="Arial" panose="020B0604020202020204" pitchFamily="34" charset="0"/>
                <a:cs typeface="Arial" panose="020B0604020202020204" pitchFamily="34" charset="0"/>
              </a:rPr>
              <a:t>Порівняльні фізико-хімічні характеристики основних НХР: </a:t>
            </a:r>
            <a:r>
              <a:rPr lang="uk-UA" altLang="uk-UA" sz="4400" b="1" dirty="0">
                <a:latin typeface="Arial" panose="020B0604020202020204" pitchFamily="34" charset="0"/>
                <a:cs typeface="Arial" panose="020B0604020202020204" pitchFamily="34" charset="0"/>
              </a:rPr>
              <a:t>АЗОТНА КИСЛОТА (HNO</a:t>
            </a:r>
            <a:r>
              <a:rPr lang="ru-RU" altLang="uk-UA" sz="4400" b="1" baseline="-25000" dirty="0">
                <a:latin typeface="Arial" panose="020B0604020202020204" pitchFamily="34" charset="0"/>
                <a:cs typeface="Arial" panose="020B0604020202020204" pitchFamily="34" charset="0"/>
              </a:rPr>
              <a:t>3</a:t>
            </a:r>
            <a:r>
              <a:rPr lang="ru-RU" altLang="uk-UA" sz="4400" b="1" dirty="0">
                <a:latin typeface="Arial" panose="020B0604020202020204" pitchFamily="34" charset="0"/>
                <a:cs typeface="Arial" panose="020B0604020202020204" pitchFamily="34" charset="0"/>
              </a:rPr>
              <a:t>)</a:t>
            </a:r>
            <a:endParaRPr lang="uk-UA" dirty="0">
              <a:latin typeface="Arial" panose="020B0604020202020204" pitchFamily="34" charset="0"/>
              <a:cs typeface="Arial" panose="020B0604020202020204" pitchFamily="34" charset="0"/>
            </a:endParaRPr>
          </a:p>
        </p:txBody>
      </p:sp>
      <p:sp>
        <p:nvSpPr>
          <p:cNvPr id="3" name="Місце для вмісту 2">
            <a:extLst>
              <a:ext uri="{FF2B5EF4-FFF2-40B4-BE49-F238E27FC236}">
                <a16:creationId xmlns:a16="http://schemas.microsoft.com/office/drawing/2014/main" id="{1E336BA3-EF39-4C90-81CC-CA934220B746}"/>
              </a:ext>
            </a:extLst>
          </p:cNvPr>
          <p:cNvSpPr>
            <a:spLocks noGrp="1"/>
          </p:cNvSpPr>
          <p:nvPr>
            <p:ph idx="1"/>
          </p:nvPr>
        </p:nvSpPr>
        <p:spPr/>
        <p:txBody>
          <a:bodyPr/>
          <a:lstStyle/>
          <a:p>
            <a:r>
              <a:rPr lang="uk-UA" altLang="uk-UA" b="1" dirty="0">
                <a:solidFill>
                  <a:srgbClr val="000000"/>
                </a:solidFill>
              </a:rPr>
              <a:t>Безколірна рідина з температурою плавлення 41,6о С (з розкладом), щільністю 1,52 г/см3. Концентрована кислота малостійка, при нагріванні або під дією світла частково розкладається з утворенням двоокису азоту (NO2), який надає кислоті бурий колір і специфічний запах.</a:t>
            </a:r>
          </a:p>
          <a:p>
            <a:r>
              <a:rPr lang="uk-UA" altLang="uk-UA" b="1" dirty="0">
                <a:solidFill>
                  <a:srgbClr val="000000"/>
                </a:solidFill>
              </a:rPr>
              <a:t>Пари азотної кислоти при легкому отруєнні спричиняють бронхіт, при важкому – виникають різка слабкість, нудота, блювота, задишка, кашель, багато пінистого мокротиння, ціаноз губ, обличчя, пальців рук, набряк </a:t>
            </a:r>
            <a:r>
              <a:rPr lang="uk-UA" altLang="uk-UA" b="1" dirty="0" err="1">
                <a:solidFill>
                  <a:srgbClr val="000000"/>
                </a:solidFill>
              </a:rPr>
              <a:t>легенів</a:t>
            </a:r>
            <a:r>
              <a:rPr lang="uk-UA" altLang="uk-UA" b="1" dirty="0">
                <a:solidFill>
                  <a:srgbClr val="000000"/>
                </a:solidFill>
              </a:rPr>
              <a:t> протягом першої доби.</a:t>
            </a:r>
          </a:p>
          <a:p>
            <a:endParaRPr lang="uk-UA" dirty="0"/>
          </a:p>
        </p:txBody>
      </p:sp>
    </p:spTree>
    <p:extLst>
      <p:ext uri="{BB962C8B-B14F-4D97-AF65-F5344CB8AC3E}">
        <p14:creationId xmlns:p14="http://schemas.microsoft.com/office/powerpoint/2010/main" val="280962903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691E1D6-6752-45C9-95C5-7C3F45374BE9}"/>
              </a:ext>
            </a:extLst>
          </p:cNvPr>
          <p:cNvSpPr>
            <a:spLocks noGrp="1"/>
          </p:cNvSpPr>
          <p:nvPr>
            <p:ph type="title"/>
          </p:nvPr>
        </p:nvSpPr>
        <p:spPr>
          <a:xfrm>
            <a:off x="480447" y="365125"/>
            <a:ext cx="11453248" cy="1325563"/>
          </a:xfrm>
        </p:spPr>
        <p:txBody>
          <a:bodyPr>
            <a:normAutofit fontScale="90000"/>
          </a:bodyPr>
          <a:lstStyle/>
          <a:p>
            <a:r>
              <a:rPr lang="uk-UA" altLang="uk-UA" b="1" dirty="0">
                <a:latin typeface="Arial" panose="020B0604020202020204" pitchFamily="34" charset="0"/>
                <a:cs typeface="Arial" panose="020B0604020202020204" pitchFamily="34" charset="0"/>
              </a:rPr>
              <a:t>Порівняльні фізико-хімічні характеристики основних НХР: </a:t>
            </a:r>
            <a:r>
              <a:rPr lang="uk-UA" altLang="uk-UA" sz="4400" b="1" dirty="0">
                <a:latin typeface="Arial" panose="020B0604020202020204" pitchFamily="34" charset="0"/>
                <a:cs typeface="Arial" panose="020B0604020202020204" pitchFamily="34" charset="0"/>
              </a:rPr>
              <a:t>СІРЧАНА КИСЛОТА (H</a:t>
            </a:r>
            <a:r>
              <a:rPr lang="ru-RU" altLang="uk-UA" sz="4400" b="1" baseline="-25000" dirty="0">
                <a:latin typeface="Arial" panose="020B0604020202020204" pitchFamily="34" charset="0"/>
                <a:cs typeface="Arial" panose="020B0604020202020204" pitchFamily="34" charset="0"/>
              </a:rPr>
              <a:t>2</a:t>
            </a:r>
            <a:r>
              <a:rPr lang="en-US" altLang="uk-UA" sz="4400" b="1" dirty="0">
                <a:latin typeface="Arial" panose="020B0604020202020204" pitchFamily="34" charset="0"/>
                <a:cs typeface="Arial" panose="020B0604020202020204" pitchFamily="34" charset="0"/>
              </a:rPr>
              <a:t>SO</a:t>
            </a:r>
            <a:r>
              <a:rPr lang="ru-RU" altLang="uk-UA" sz="4400" b="1" baseline="-25000" dirty="0">
                <a:latin typeface="Arial" panose="020B0604020202020204" pitchFamily="34" charset="0"/>
                <a:cs typeface="Arial" panose="020B0604020202020204" pitchFamily="34" charset="0"/>
              </a:rPr>
              <a:t>4</a:t>
            </a:r>
            <a:r>
              <a:rPr lang="ru-RU" altLang="uk-UA" sz="4400" b="1" dirty="0">
                <a:latin typeface="Arial" panose="020B0604020202020204" pitchFamily="34" charset="0"/>
                <a:cs typeface="Arial" panose="020B0604020202020204" pitchFamily="34" charset="0"/>
              </a:rPr>
              <a:t>)</a:t>
            </a:r>
            <a:endParaRPr lang="uk-UA" dirty="0">
              <a:latin typeface="Arial" panose="020B0604020202020204" pitchFamily="34" charset="0"/>
              <a:cs typeface="Arial" panose="020B0604020202020204" pitchFamily="34" charset="0"/>
            </a:endParaRPr>
          </a:p>
        </p:txBody>
      </p:sp>
      <p:sp>
        <p:nvSpPr>
          <p:cNvPr id="3" name="Місце для вмісту 2">
            <a:extLst>
              <a:ext uri="{FF2B5EF4-FFF2-40B4-BE49-F238E27FC236}">
                <a16:creationId xmlns:a16="http://schemas.microsoft.com/office/drawing/2014/main" id="{27DD426B-10F7-4CBA-B0C3-A553DE190842}"/>
              </a:ext>
            </a:extLst>
          </p:cNvPr>
          <p:cNvSpPr>
            <a:spLocks noGrp="1"/>
          </p:cNvSpPr>
          <p:nvPr>
            <p:ph idx="1"/>
          </p:nvPr>
        </p:nvSpPr>
        <p:spPr>
          <a:xfrm>
            <a:off x="838200" y="1825625"/>
            <a:ext cx="10515600" cy="4667250"/>
          </a:xfrm>
        </p:spPr>
        <p:txBody>
          <a:bodyPr>
            <a:normAutofit/>
          </a:bodyPr>
          <a:lstStyle/>
          <a:p>
            <a:r>
              <a:rPr lang="uk-UA" altLang="uk-UA" b="1" dirty="0"/>
              <a:t>Чиста 100% безколірна масляниста рідина, застигає у кристалічну масу при температурі +10,3оС. Температура кипіння +296,2оС (з розкладанням). 95% концентрована </a:t>
            </a:r>
            <a:r>
              <a:rPr lang="uk-UA" altLang="uk-UA" b="1" dirty="0" err="1"/>
              <a:t>затвердіває</a:t>
            </a:r>
            <a:r>
              <a:rPr lang="uk-UA" altLang="uk-UA" b="1" dirty="0"/>
              <a:t> при температурі нижче – 20оС. Щільність 1,92 г/см3.</a:t>
            </a:r>
          </a:p>
          <a:p>
            <a:r>
              <a:rPr lang="uk-UA" altLang="uk-UA" b="1" dirty="0"/>
              <a:t>  Туман сірчаної кислоти при концентрації 2,0 мг/м3 подразнює слизові оболонки носа і горла, при 6,0 мг/м3 відмічаються різко виражені неприємні відчуття. Ознаки гострих інгаляційних отруєнь: утруднене дихання, кашель, охриплість.</a:t>
            </a:r>
          </a:p>
          <a:p>
            <a:r>
              <a:rPr lang="uk-UA" altLang="uk-UA" b="1" dirty="0"/>
              <a:t>  При вдиханні сірчаної кислоти високих концентрацій виникає набряк горла, спазм голосових зв’язок, набряк легень, інколи опік їх, блювота, можливий шок, а потім смерть.</a:t>
            </a:r>
          </a:p>
          <a:p>
            <a:endParaRPr lang="uk-UA" dirty="0"/>
          </a:p>
        </p:txBody>
      </p:sp>
    </p:spTree>
    <p:extLst>
      <p:ext uri="{BB962C8B-B14F-4D97-AF65-F5344CB8AC3E}">
        <p14:creationId xmlns:p14="http://schemas.microsoft.com/office/powerpoint/2010/main" val="221146451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36488AB-872E-4D11-A400-A05D2D21A2A2}"/>
              </a:ext>
            </a:extLst>
          </p:cNvPr>
          <p:cNvSpPr>
            <a:spLocks noGrp="1"/>
          </p:cNvSpPr>
          <p:nvPr>
            <p:ph type="title"/>
          </p:nvPr>
        </p:nvSpPr>
        <p:spPr>
          <a:xfrm>
            <a:off x="247973" y="365125"/>
            <a:ext cx="11944027" cy="1882128"/>
          </a:xfrm>
        </p:spPr>
        <p:txBody>
          <a:bodyPr>
            <a:normAutofit fontScale="90000"/>
          </a:bodyPr>
          <a:lstStyle/>
          <a:p>
            <a:r>
              <a:rPr lang="uk-UA" altLang="uk-UA" b="1" dirty="0">
                <a:latin typeface="Arial" panose="020B0604020202020204" pitchFamily="34" charset="0"/>
                <a:cs typeface="Arial" panose="020B0604020202020204" pitchFamily="34" charset="0"/>
              </a:rPr>
              <a:t>Порівняльні фізико-хімічні характеристики основних НХР: </a:t>
            </a:r>
            <a:r>
              <a:rPr lang="uk-UA" altLang="uk-UA" sz="4400" b="1" dirty="0">
                <a:latin typeface="Arial" panose="020B0604020202020204" pitchFamily="34" charset="0"/>
                <a:cs typeface="Arial" panose="020B0604020202020204" pitchFamily="34" charset="0"/>
              </a:rPr>
              <a:t>СОЛЯНА (хлористоводнева) КИСЛОТА (</a:t>
            </a:r>
            <a:r>
              <a:rPr lang="uk-UA" altLang="uk-UA" sz="4400" b="1" dirty="0" err="1">
                <a:latin typeface="Arial" panose="020B0604020202020204" pitchFamily="34" charset="0"/>
                <a:cs typeface="Arial" panose="020B0604020202020204" pitchFamily="34" charset="0"/>
              </a:rPr>
              <a:t>HCl</a:t>
            </a:r>
            <a:r>
              <a:rPr lang="uk-UA" altLang="uk-UA" sz="4400" b="1" dirty="0">
                <a:latin typeface="Arial" panose="020B0604020202020204" pitchFamily="34" charset="0"/>
                <a:cs typeface="Arial" panose="020B0604020202020204" pitchFamily="34" charset="0"/>
              </a:rPr>
              <a:t>)</a:t>
            </a:r>
            <a:endParaRPr lang="uk-UA" dirty="0"/>
          </a:p>
        </p:txBody>
      </p:sp>
      <p:sp>
        <p:nvSpPr>
          <p:cNvPr id="3" name="Місце для вмісту 2">
            <a:extLst>
              <a:ext uri="{FF2B5EF4-FFF2-40B4-BE49-F238E27FC236}">
                <a16:creationId xmlns:a16="http://schemas.microsoft.com/office/drawing/2014/main" id="{03BE575B-B751-46B1-A775-9614BB57D8B3}"/>
              </a:ext>
            </a:extLst>
          </p:cNvPr>
          <p:cNvSpPr>
            <a:spLocks noGrp="1"/>
          </p:cNvSpPr>
          <p:nvPr>
            <p:ph idx="1"/>
          </p:nvPr>
        </p:nvSpPr>
        <p:spPr>
          <a:xfrm>
            <a:off x="838200" y="2247253"/>
            <a:ext cx="10515600" cy="3929709"/>
          </a:xfrm>
        </p:spPr>
        <p:txBody>
          <a:bodyPr/>
          <a:lstStyle/>
          <a:p>
            <a:r>
              <a:rPr lang="uk-UA" altLang="uk-UA" b="1" dirty="0"/>
              <a:t>розчин хлористого водню у воді. Температура кипіння +108,6оС, щільність 1,18 г/см3 (при концентрації </a:t>
            </a:r>
            <a:r>
              <a:rPr lang="uk-UA" altLang="uk-UA" b="1" dirty="0" err="1"/>
              <a:t>HCl</a:t>
            </a:r>
            <a:r>
              <a:rPr lang="uk-UA" altLang="uk-UA" b="1" dirty="0"/>
              <a:t> 35%). Міцна кислота „димить” у повітрі, утворюючи з парами води крапельки туману. Гостре отруєння хлористим воднем (соляною кислотою) супроводжується охриплістю голосу, ядухою, нежиттю, кашлем. Концентрація 50-75 мг/м3 згубно діє на організм.</a:t>
            </a:r>
          </a:p>
          <a:p>
            <a:endParaRPr lang="uk-UA" dirty="0"/>
          </a:p>
        </p:txBody>
      </p:sp>
    </p:spTree>
    <p:extLst>
      <p:ext uri="{BB962C8B-B14F-4D97-AF65-F5344CB8AC3E}">
        <p14:creationId xmlns:p14="http://schemas.microsoft.com/office/powerpoint/2010/main" val="233192219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09F8996-58E6-4A1D-AFC3-1F7547AE3B71}"/>
              </a:ext>
            </a:extLst>
          </p:cNvPr>
          <p:cNvSpPr>
            <a:spLocks noGrp="1"/>
          </p:cNvSpPr>
          <p:nvPr>
            <p:ph type="title"/>
          </p:nvPr>
        </p:nvSpPr>
        <p:spPr/>
        <p:txBody>
          <a:bodyPr/>
          <a:lstStyle/>
          <a:p>
            <a:r>
              <a:rPr lang="uk-UA" altLang="uk-UA" b="1" dirty="0">
                <a:latin typeface="Arial" panose="020B0604020202020204" pitchFamily="34" charset="0"/>
                <a:cs typeface="Arial" panose="020B0604020202020204" pitchFamily="34" charset="0"/>
              </a:rPr>
              <a:t>Рекомендації щодо основних НХР</a:t>
            </a:r>
            <a:endParaRPr lang="uk-UA" dirty="0"/>
          </a:p>
        </p:txBody>
      </p:sp>
      <p:sp>
        <p:nvSpPr>
          <p:cNvPr id="3" name="Місце для вмісту 2">
            <a:extLst>
              <a:ext uri="{FF2B5EF4-FFF2-40B4-BE49-F238E27FC236}">
                <a16:creationId xmlns:a16="http://schemas.microsoft.com/office/drawing/2014/main" id="{B108F06E-307F-42B5-8B05-3907F9C016EE}"/>
              </a:ext>
            </a:extLst>
          </p:cNvPr>
          <p:cNvSpPr>
            <a:spLocks noGrp="1"/>
          </p:cNvSpPr>
          <p:nvPr>
            <p:ph idx="1"/>
          </p:nvPr>
        </p:nvSpPr>
        <p:spPr/>
        <p:txBody>
          <a:bodyPr/>
          <a:lstStyle/>
          <a:p>
            <a:r>
              <a:rPr lang="uk-UA" altLang="uk-UA" sz="2800" b="1" dirty="0"/>
              <a:t>Захист органів дихання від азотної, сірчаної і соляної кислот забезпечують фільтруючі та ізолюючі протигази, а також універсальні респіратори. Для захисту від цих кислот можуть бути застосовані промислові протигази з коробкою В з аерозольним фільтром (коробка пофарбована у жовтий колір з білою вертикальною смугою), а від азотної кислоти з коробкою БКФ (захисний), промислові універсальні респіратори РУ-60МВ.   Від азотної і соляної кислот захищають цивільні протигази ГП-5, ГП-7 і дитячі</a:t>
            </a:r>
            <a:r>
              <a:rPr lang="uk-UA" altLang="uk-UA" sz="2800" b="1" dirty="0">
                <a:solidFill>
                  <a:srgbClr val="000000"/>
                </a:solidFill>
              </a:rPr>
              <a:t> </a:t>
            </a:r>
          </a:p>
          <a:p>
            <a:endParaRPr lang="uk-UA" dirty="0"/>
          </a:p>
        </p:txBody>
      </p:sp>
    </p:spTree>
    <p:extLst>
      <p:ext uri="{BB962C8B-B14F-4D97-AF65-F5344CB8AC3E}">
        <p14:creationId xmlns:p14="http://schemas.microsoft.com/office/powerpoint/2010/main" val="170904572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0D129B8-B57A-433C-AAFB-B9DFBC681039}"/>
              </a:ext>
            </a:extLst>
          </p:cNvPr>
          <p:cNvSpPr>
            <a:spLocks noGrp="1"/>
          </p:cNvSpPr>
          <p:nvPr>
            <p:ph type="title"/>
          </p:nvPr>
        </p:nvSpPr>
        <p:spPr/>
        <p:txBody>
          <a:bodyPr/>
          <a:lstStyle/>
          <a:p>
            <a:r>
              <a:rPr lang="uk-UA" altLang="uk-UA" b="1" dirty="0">
                <a:latin typeface="Arial" panose="020B0604020202020204" pitchFamily="34" charset="0"/>
                <a:cs typeface="Arial" panose="020B0604020202020204" pitchFamily="34" charset="0"/>
              </a:rPr>
              <a:t>Рекомендації щодо основних НХР</a:t>
            </a:r>
            <a:endParaRPr lang="uk-UA" dirty="0"/>
          </a:p>
        </p:txBody>
      </p:sp>
      <p:sp>
        <p:nvSpPr>
          <p:cNvPr id="3" name="Місце для вмісту 2">
            <a:extLst>
              <a:ext uri="{FF2B5EF4-FFF2-40B4-BE49-F238E27FC236}">
                <a16:creationId xmlns:a16="http://schemas.microsoft.com/office/drawing/2014/main" id="{6FB6E087-E0C1-4D52-BF84-F4AF98AA9657}"/>
              </a:ext>
            </a:extLst>
          </p:cNvPr>
          <p:cNvSpPr>
            <a:spLocks noGrp="1"/>
          </p:cNvSpPr>
          <p:nvPr>
            <p:ph idx="1"/>
          </p:nvPr>
        </p:nvSpPr>
        <p:spPr/>
        <p:txBody>
          <a:bodyPr/>
          <a:lstStyle/>
          <a:p>
            <a:pPr algn="just"/>
            <a:r>
              <a:rPr lang="uk-UA" altLang="uk-UA" sz="2800" b="1" dirty="0"/>
              <a:t>При концентраціях вище допустимих повинні застосовуватися лише ізолюючі протигази, а для захисту шкіри – костюми із кислото захисної тканини, захисні прогумовані костюми, гумові чоботи і рукавиці, спеціальні рукавиці для захисту від кислот.</a:t>
            </a:r>
          </a:p>
          <a:p>
            <a:pPr algn="just"/>
            <a:r>
              <a:rPr lang="uk-UA" altLang="uk-UA" sz="2800" b="1" dirty="0"/>
              <a:t>Зберігаються НХР у різних </a:t>
            </a:r>
            <a:r>
              <a:rPr lang="uk-UA" altLang="uk-UA" sz="2800" b="1" dirty="0" err="1"/>
              <a:t>ємностях</a:t>
            </a:r>
            <a:r>
              <a:rPr lang="uk-UA" altLang="uk-UA" sz="2800" b="1" dirty="0"/>
              <a:t>: хлор, зберігається в </a:t>
            </a:r>
            <a:r>
              <a:rPr lang="uk-UA" altLang="uk-UA" sz="2800" b="1" dirty="0" err="1"/>
              <a:t>ємностях</a:t>
            </a:r>
            <a:r>
              <a:rPr lang="uk-UA" altLang="uk-UA" sz="2800" b="1" dirty="0"/>
              <a:t> від 1 до 1000 т, аміак – від 5 до 30000 т, синильна кислота – від 1 до 200 т, окисел етилену – в шарових резервуарах об’ємом 800 м3 і більше, окисел вуглецю, двоокис сірки, </a:t>
            </a:r>
            <a:r>
              <a:rPr lang="uk-UA" altLang="uk-UA" sz="2800" b="1" dirty="0" err="1"/>
              <a:t>гідразин</a:t>
            </a:r>
            <a:r>
              <a:rPr lang="uk-UA" altLang="uk-UA" sz="2800" b="1" dirty="0"/>
              <a:t>, </a:t>
            </a:r>
            <a:r>
              <a:rPr lang="uk-UA" altLang="uk-UA" sz="2800" b="1" dirty="0" err="1"/>
              <a:t>тетраетилсвинець</a:t>
            </a:r>
            <a:r>
              <a:rPr lang="uk-UA" altLang="uk-UA" sz="2800" b="1" dirty="0"/>
              <a:t>, сірководень – в </a:t>
            </a:r>
            <a:r>
              <a:rPr lang="uk-UA" altLang="uk-UA" sz="2800" b="1" dirty="0" err="1"/>
              <a:t>ємностях</a:t>
            </a:r>
            <a:r>
              <a:rPr lang="uk-UA" altLang="uk-UA" sz="2800" b="1" dirty="0"/>
              <a:t> місткістю від 1 до 100 т.</a:t>
            </a:r>
          </a:p>
          <a:p>
            <a:endParaRPr lang="uk-UA" dirty="0"/>
          </a:p>
        </p:txBody>
      </p:sp>
    </p:spTree>
    <p:extLst>
      <p:ext uri="{BB962C8B-B14F-4D97-AF65-F5344CB8AC3E}">
        <p14:creationId xmlns:p14="http://schemas.microsoft.com/office/powerpoint/2010/main" val="249162372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19DBBC6-52CE-4505-A7A9-3623FBBFE484}"/>
              </a:ext>
            </a:extLst>
          </p:cNvPr>
          <p:cNvSpPr>
            <a:spLocks noGrp="1"/>
          </p:cNvSpPr>
          <p:nvPr>
            <p:ph type="title"/>
          </p:nvPr>
        </p:nvSpPr>
        <p:spPr/>
        <p:txBody>
          <a:bodyPr>
            <a:normAutofit/>
          </a:bodyPr>
          <a:lstStyle/>
          <a:p>
            <a:pPr algn="ctr"/>
            <a:r>
              <a:rPr lang="uk-UA" altLang="uk-UA" b="1" dirty="0">
                <a:solidFill>
                  <a:srgbClr val="000000"/>
                </a:solidFill>
                <a:latin typeface="Arial" panose="020B0604020202020204" pitchFamily="34" charset="0"/>
                <a:cs typeface="Arial" panose="020B0604020202020204" pitchFamily="34" charset="0"/>
              </a:rPr>
              <a:t>Способи зберігання НХР на складах підприємств</a:t>
            </a:r>
            <a:endParaRPr lang="uk-UA" b="1" dirty="0">
              <a:solidFill>
                <a:srgbClr val="000000"/>
              </a:solidFill>
              <a:latin typeface="Arial" panose="020B0604020202020204" pitchFamily="34" charset="0"/>
              <a:cs typeface="Arial" panose="020B0604020202020204" pitchFamily="34" charset="0"/>
            </a:endParaRPr>
          </a:p>
        </p:txBody>
      </p:sp>
      <p:sp>
        <p:nvSpPr>
          <p:cNvPr id="3" name="Місце для вмісту 2">
            <a:extLst>
              <a:ext uri="{FF2B5EF4-FFF2-40B4-BE49-F238E27FC236}">
                <a16:creationId xmlns:a16="http://schemas.microsoft.com/office/drawing/2014/main" id="{37552E6B-94AC-4D9B-8B2B-D1DBB7571395}"/>
              </a:ext>
            </a:extLst>
          </p:cNvPr>
          <p:cNvSpPr>
            <a:spLocks noGrp="1"/>
          </p:cNvSpPr>
          <p:nvPr>
            <p:ph idx="1"/>
          </p:nvPr>
        </p:nvSpPr>
        <p:spPr/>
        <p:txBody>
          <a:bodyPr/>
          <a:lstStyle/>
          <a:p>
            <a:pPr>
              <a:buFontTx/>
              <a:buChar char="•"/>
            </a:pPr>
            <a:r>
              <a:rPr lang="uk-UA" altLang="uk-UA" b="1" dirty="0"/>
              <a:t>в резервуарах під високим тиском;</a:t>
            </a:r>
          </a:p>
          <a:p>
            <a:pPr>
              <a:buFontTx/>
              <a:buChar char="•"/>
            </a:pPr>
            <a:r>
              <a:rPr lang="uk-UA" altLang="uk-UA" b="1" dirty="0"/>
              <a:t>в ізотермічних сховищах при тиску, близькому до атмосферного (низькотемпературне сховище), або до 1 ПА (ізотермічне сховище, при цьому використовуються шарові резервуари великої місткості);</a:t>
            </a:r>
          </a:p>
          <a:p>
            <a:pPr>
              <a:buFontTx/>
              <a:buChar char="•"/>
            </a:pPr>
            <a:r>
              <a:rPr lang="uk-UA" altLang="uk-UA" b="1" dirty="0"/>
              <a:t>зберігання при температурі навколишнього середовища в закритих </a:t>
            </a:r>
            <a:r>
              <a:rPr lang="uk-UA" altLang="uk-UA" b="1" dirty="0" err="1"/>
              <a:t>ємностях</a:t>
            </a:r>
            <a:r>
              <a:rPr lang="uk-UA" altLang="uk-UA" b="1" dirty="0"/>
              <a:t> (характерно для високо киплячих рідин).</a:t>
            </a:r>
          </a:p>
          <a:p>
            <a:endParaRPr lang="uk-UA" dirty="0"/>
          </a:p>
        </p:txBody>
      </p:sp>
    </p:spTree>
    <p:extLst>
      <p:ext uri="{BB962C8B-B14F-4D97-AF65-F5344CB8AC3E}">
        <p14:creationId xmlns:p14="http://schemas.microsoft.com/office/powerpoint/2010/main" val="22392809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2AFAC94-5417-4A95-BCDE-96C59F19B2BB}"/>
              </a:ext>
            </a:extLst>
          </p:cNvPr>
          <p:cNvSpPr>
            <a:spLocks noGrp="1"/>
          </p:cNvSpPr>
          <p:nvPr>
            <p:ph type="title"/>
          </p:nvPr>
        </p:nvSpPr>
        <p:spPr/>
        <p:txBody>
          <a:bodyPr/>
          <a:lstStyle/>
          <a:p>
            <a:r>
              <a:rPr lang="uk-UA" sz="4400" b="1" dirty="0">
                <a:solidFill>
                  <a:srgbClr val="C00000"/>
                </a:solidFill>
                <a:latin typeface="Arial" panose="020B0604020202020204" pitchFamily="34" charset="0"/>
                <a:cs typeface="Arial" panose="020B0604020202020204" pitchFamily="34" charset="0"/>
              </a:rPr>
              <a:t>КЛАСИФІКАЦІЯ ХІМІЧНОЇ ЗБРОЇ</a:t>
            </a:r>
            <a:endParaRPr lang="uk-UA" dirty="0">
              <a:solidFill>
                <a:srgbClr val="C00000"/>
              </a:solidFill>
            </a:endParaRPr>
          </a:p>
        </p:txBody>
      </p:sp>
      <p:sp>
        <p:nvSpPr>
          <p:cNvPr id="3" name="Місце для вмісту 2">
            <a:extLst>
              <a:ext uri="{FF2B5EF4-FFF2-40B4-BE49-F238E27FC236}">
                <a16:creationId xmlns:a16="http://schemas.microsoft.com/office/drawing/2014/main" id="{DDF04ED4-13B7-4E49-AB16-AC0DD8BD2CB4}"/>
              </a:ext>
            </a:extLst>
          </p:cNvPr>
          <p:cNvSpPr>
            <a:spLocks noGrp="1"/>
          </p:cNvSpPr>
          <p:nvPr>
            <p:ph idx="1"/>
          </p:nvPr>
        </p:nvSpPr>
        <p:spPr/>
        <p:txBody>
          <a:bodyPr/>
          <a:lstStyle/>
          <a:p>
            <a:r>
              <a:rPr lang="uk-UA" b="1" dirty="0">
                <a:latin typeface="Arial" panose="020B0604020202020204" pitchFamily="34" charset="0"/>
                <a:cs typeface="Arial" panose="020B0604020202020204" pitchFamily="34" charset="0"/>
              </a:rPr>
              <a:t>Токсикологічна</a:t>
            </a:r>
            <a:r>
              <a:rPr lang="uk-UA" dirty="0">
                <a:latin typeface="Arial" panose="020B0604020202020204" pitchFamily="34" charset="0"/>
                <a:cs typeface="Arial" panose="020B0604020202020204" pitchFamily="34" charset="0"/>
              </a:rPr>
              <a:t> (характер дії на організм людини)</a:t>
            </a:r>
          </a:p>
          <a:p>
            <a:r>
              <a:rPr lang="uk-UA" b="1" dirty="0">
                <a:latin typeface="Arial" panose="020B0604020202020204" pitchFamily="34" charset="0"/>
                <a:cs typeface="Arial" panose="020B0604020202020204" pitchFamily="34" charset="0"/>
              </a:rPr>
              <a:t>Тактична </a:t>
            </a:r>
            <a:r>
              <a:rPr lang="uk-UA" dirty="0">
                <a:latin typeface="Arial" panose="020B0604020202020204" pitchFamily="34" charset="0"/>
                <a:cs typeface="Arial" panose="020B0604020202020204" pitchFamily="34" charset="0"/>
              </a:rPr>
              <a:t>(за бойовим призначенням)</a:t>
            </a:r>
          </a:p>
          <a:p>
            <a:r>
              <a:rPr lang="uk-UA" dirty="0">
                <a:latin typeface="Arial" panose="020B0604020202020204" pitchFamily="34" charset="0"/>
                <a:cs typeface="Arial" panose="020B0604020202020204" pitchFamily="34" charset="0"/>
              </a:rPr>
              <a:t>За </a:t>
            </a:r>
            <a:r>
              <a:rPr lang="uk-UA" b="1" dirty="0">
                <a:latin typeface="Arial" panose="020B0604020202020204" pitchFamily="34" charset="0"/>
                <a:cs typeface="Arial" panose="020B0604020202020204" pitchFamily="34" charset="0"/>
              </a:rPr>
              <a:t>поведінкою на місцевості </a:t>
            </a:r>
            <a:r>
              <a:rPr lang="uk-UA" dirty="0">
                <a:latin typeface="Arial" panose="020B0604020202020204" pitchFamily="34" charset="0"/>
                <a:cs typeface="Arial" panose="020B0604020202020204" pitchFamily="34" charset="0"/>
              </a:rPr>
              <a:t>(в умовах бойового використання)</a:t>
            </a:r>
          </a:p>
          <a:p>
            <a:r>
              <a:rPr lang="uk-UA" dirty="0">
                <a:latin typeface="Arial" panose="020B0604020202020204" pitchFamily="34" charset="0"/>
                <a:cs typeface="Arial" panose="020B0604020202020204" pitchFamily="34" charset="0"/>
              </a:rPr>
              <a:t>За </a:t>
            </a:r>
            <a:r>
              <a:rPr lang="uk-UA" b="1" dirty="0">
                <a:latin typeface="Arial" panose="020B0604020202020204" pitchFamily="34" charset="0"/>
                <a:cs typeface="Arial" panose="020B0604020202020204" pitchFamily="34" charset="0"/>
              </a:rPr>
              <a:t>швидкістю дії </a:t>
            </a:r>
          </a:p>
          <a:p>
            <a:r>
              <a:rPr lang="uk-UA" dirty="0">
                <a:latin typeface="Arial" panose="020B0604020202020204" pitchFamily="34" charset="0"/>
                <a:cs typeface="Arial" panose="020B0604020202020204" pitchFamily="34" charset="0"/>
              </a:rPr>
              <a:t>За </a:t>
            </a:r>
            <a:r>
              <a:rPr lang="uk-UA" b="1" dirty="0">
                <a:latin typeface="Arial" panose="020B0604020202020204" pitchFamily="34" charset="0"/>
                <a:cs typeface="Arial" panose="020B0604020202020204" pitchFamily="34" charset="0"/>
              </a:rPr>
              <a:t>хімічними складовими</a:t>
            </a:r>
          </a:p>
          <a:p>
            <a:r>
              <a:rPr lang="uk-UA" dirty="0">
                <a:latin typeface="Arial" panose="020B0604020202020204" pitchFamily="34" charset="0"/>
                <a:cs typeface="Arial" panose="020B0604020202020204" pitchFamily="34" charset="0"/>
              </a:rPr>
              <a:t>За </a:t>
            </a:r>
            <a:r>
              <a:rPr lang="uk-UA" b="1" dirty="0">
                <a:latin typeface="Arial" panose="020B0604020202020204" pitchFamily="34" charset="0"/>
                <a:cs typeface="Arial" panose="020B0604020202020204" pitchFamily="34" charset="0"/>
              </a:rPr>
              <a:t>рівнем виробництва і запасів</a:t>
            </a:r>
          </a:p>
          <a:p>
            <a:r>
              <a:rPr lang="uk-UA" b="1" dirty="0">
                <a:latin typeface="Arial" panose="020B0604020202020204" pitchFamily="34" charset="0"/>
                <a:cs typeface="Arial" panose="020B0604020202020204" pitchFamily="34" charset="0"/>
              </a:rPr>
              <a:t>За бойовим використанням </a:t>
            </a:r>
            <a:r>
              <a:rPr lang="uk-UA" dirty="0">
                <a:latin typeface="Arial" panose="020B0604020202020204" pitchFamily="34" charset="0"/>
                <a:cs typeface="Arial" panose="020B0604020202020204" pitchFamily="34" charset="0"/>
              </a:rPr>
              <a:t>(одноразові, багаторазові)</a:t>
            </a:r>
            <a:endParaRPr lang="uk-UA" b="1" dirty="0">
              <a:latin typeface="Arial" panose="020B0604020202020204" pitchFamily="34" charset="0"/>
              <a:cs typeface="Arial" panose="020B0604020202020204" pitchFamily="34" charset="0"/>
            </a:endParaRPr>
          </a:p>
          <a:p>
            <a:endParaRPr lang="uk-UA" dirty="0"/>
          </a:p>
        </p:txBody>
      </p:sp>
    </p:spTree>
    <p:extLst>
      <p:ext uri="{BB962C8B-B14F-4D97-AF65-F5344CB8AC3E}">
        <p14:creationId xmlns:p14="http://schemas.microsoft.com/office/powerpoint/2010/main" val="13642860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940B478-5640-4EF3-9339-95F52F62B3FB}"/>
              </a:ext>
            </a:extLst>
          </p:cNvPr>
          <p:cNvSpPr>
            <a:spLocks noGrp="1"/>
          </p:cNvSpPr>
          <p:nvPr>
            <p:ph type="title"/>
          </p:nvPr>
        </p:nvSpPr>
        <p:spPr/>
        <p:txBody>
          <a:bodyPr/>
          <a:lstStyle/>
          <a:p>
            <a:r>
              <a:rPr lang="uk-UA" sz="4400" b="1" dirty="0">
                <a:solidFill>
                  <a:srgbClr val="C00000"/>
                </a:solidFill>
                <a:latin typeface="Arial" panose="020B0604020202020204" pitchFamily="34" charset="0"/>
                <a:cs typeface="Arial" panose="020B0604020202020204" pitchFamily="34" charset="0"/>
              </a:rPr>
              <a:t>КЛАСИФІКАЦІЯ ХІМІЧНОЇ ЗБРОЇ: </a:t>
            </a:r>
            <a:r>
              <a:rPr lang="uk-UA" b="1" dirty="0">
                <a:solidFill>
                  <a:srgbClr val="C00000"/>
                </a:solidFill>
                <a:latin typeface="Arial" panose="020B0604020202020204" pitchFamily="34" charset="0"/>
                <a:cs typeface="Arial" panose="020B0604020202020204" pitchFamily="34" charset="0"/>
              </a:rPr>
              <a:t>Токсикологічна</a:t>
            </a:r>
            <a:endParaRPr lang="uk-UA" dirty="0">
              <a:solidFill>
                <a:srgbClr val="C00000"/>
              </a:solidFill>
            </a:endParaRPr>
          </a:p>
        </p:txBody>
      </p:sp>
      <p:sp>
        <p:nvSpPr>
          <p:cNvPr id="5" name="Місце для вмісту 4">
            <a:extLst>
              <a:ext uri="{FF2B5EF4-FFF2-40B4-BE49-F238E27FC236}">
                <a16:creationId xmlns:a16="http://schemas.microsoft.com/office/drawing/2014/main" id="{95148767-54D0-4808-83A7-C371AF88605A}"/>
              </a:ext>
            </a:extLst>
          </p:cNvPr>
          <p:cNvSpPr>
            <a:spLocks noGrp="1"/>
          </p:cNvSpPr>
          <p:nvPr>
            <p:ph idx="1"/>
          </p:nvPr>
        </p:nvSpPr>
        <p:spPr/>
        <p:txBody>
          <a:bodyPr>
            <a:normAutofit/>
          </a:bodyPr>
          <a:lstStyle/>
          <a:p>
            <a:r>
              <a:rPr lang="uk-UA" sz="3200" dirty="0">
                <a:latin typeface="Arial" panose="020B0604020202020204" pitchFamily="34" charset="0"/>
                <a:cs typeface="Arial" panose="020B0604020202020204" pitchFamily="34" charset="0"/>
              </a:rPr>
              <a:t>ОР нервово-паралітичної дії (зарин, зоман, </a:t>
            </a:r>
            <a:r>
              <a:rPr lang="en-US" sz="3200" dirty="0">
                <a:latin typeface="Arial" panose="020B0604020202020204" pitchFamily="34" charset="0"/>
                <a:cs typeface="Arial" panose="020B0604020202020204" pitchFamily="34" charset="0"/>
              </a:rPr>
              <a:t>V</a:t>
            </a:r>
            <a:r>
              <a:rPr lang="uk-UA" sz="3200" dirty="0">
                <a:latin typeface="Arial" panose="020B0604020202020204" pitchFamily="34" charset="0"/>
                <a:cs typeface="Arial" panose="020B0604020202020204" pitchFamily="34" charset="0"/>
              </a:rPr>
              <a:t>-гази)</a:t>
            </a:r>
          </a:p>
          <a:p>
            <a:r>
              <a:rPr lang="uk-UA" sz="3200" dirty="0">
                <a:latin typeface="Arial" panose="020B0604020202020204" pitchFamily="34" charset="0"/>
                <a:cs typeface="Arial" panose="020B0604020202020204" pitchFamily="34" charset="0"/>
              </a:rPr>
              <a:t>ОР шкірно-наривної дії (іприт, </a:t>
            </a:r>
            <a:r>
              <a:rPr lang="uk-UA" sz="3200" dirty="0" err="1">
                <a:latin typeface="Arial" panose="020B0604020202020204" pitchFamily="34" charset="0"/>
                <a:cs typeface="Arial" panose="020B0604020202020204" pitchFamily="34" charset="0"/>
              </a:rPr>
              <a:t>люїзат</a:t>
            </a:r>
            <a:r>
              <a:rPr lang="uk-UA" sz="3200" dirty="0">
                <a:latin typeface="Arial" panose="020B0604020202020204" pitchFamily="34" charset="0"/>
                <a:cs typeface="Arial" panose="020B0604020202020204" pitchFamily="34" charset="0"/>
              </a:rPr>
              <a:t>)</a:t>
            </a:r>
          </a:p>
          <a:p>
            <a:r>
              <a:rPr lang="uk-UA" sz="3200" dirty="0">
                <a:latin typeface="Arial" panose="020B0604020202020204" pitchFamily="34" charset="0"/>
                <a:cs typeface="Arial" panose="020B0604020202020204" pitchFamily="34" charset="0"/>
              </a:rPr>
              <a:t>ОР загально отруйної дії (синильна кислота, </a:t>
            </a:r>
            <a:r>
              <a:rPr lang="uk-UA" sz="3200" dirty="0" err="1">
                <a:latin typeface="Arial" panose="020B0604020202020204" pitchFamily="34" charset="0"/>
                <a:cs typeface="Arial" panose="020B0604020202020204" pitchFamily="34" charset="0"/>
              </a:rPr>
              <a:t>хлороціан</a:t>
            </a:r>
            <a:r>
              <a:rPr lang="uk-UA" sz="3200" dirty="0">
                <a:latin typeface="Arial" panose="020B0604020202020204" pitchFamily="34" charset="0"/>
                <a:cs typeface="Arial" panose="020B0604020202020204" pitchFamily="34" charset="0"/>
              </a:rPr>
              <a:t>)</a:t>
            </a:r>
          </a:p>
          <a:p>
            <a:r>
              <a:rPr lang="uk-UA" sz="3200" dirty="0">
                <a:latin typeface="Arial" panose="020B0604020202020204" pitchFamily="34" charset="0"/>
                <a:cs typeface="Arial" panose="020B0604020202020204" pitchFamily="34" charset="0"/>
              </a:rPr>
              <a:t>ОР задушливої дії (фосген)</a:t>
            </a:r>
          </a:p>
          <a:p>
            <a:r>
              <a:rPr lang="uk-UA" sz="3200" dirty="0">
                <a:latin typeface="Arial" panose="020B0604020202020204" pitchFamily="34" charset="0"/>
                <a:cs typeface="Arial" panose="020B0604020202020204" pitchFamily="34" charset="0"/>
              </a:rPr>
              <a:t>ОР подразнювальної дії (хлорацетофенон, адамсит)</a:t>
            </a:r>
          </a:p>
          <a:p>
            <a:r>
              <a:rPr lang="uk-UA" sz="3200" dirty="0">
                <a:latin typeface="Arial" panose="020B0604020202020204" pitchFamily="34" charset="0"/>
                <a:cs typeface="Arial" panose="020B0604020202020204" pitchFamily="34" charset="0"/>
              </a:rPr>
              <a:t>ОР </a:t>
            </a:r>
            <a:r>
              <a:rPr lang="uk-UA" sz="3200" dirty="0" err="1">
                <a:latin typeface="Arial" panose="020B0604020202020204" pitchFamily="34" charset="0"/>
                <a:cs typeface="Arial" panose="020B0604020202020204" pitchFamily="34" charset="0"/>
              </a:rPr>
              <a:t>психоміметичної</a:t>
            </a:r>
            <a:r>
              <a:rPr lang="uk-UA" sz="3200" dirty="0">
                <a:latin typeface="Arial" panose="020B0604020202020204" pitchFamily="34" charset="0"/>
                <a:cs typeface="Arial" panose="020B0604020202020204" pitchFamily="34" charset="0"/>
              </a:rPr>
              <a:t> дії ДЛК, </a:t>
            </a:r>
            <a:r>
              <a:rPr lang="uk-UA" sz="3200" dirty="0" err="1">
                <a:latin typeface="Arial" panose="020B0604020202020204" pitchFamily="34" charset="0"/>
                <a:cs typeface="Arial" panose="020B0604020202020204" pitchFamily="34" charset="0"/>
              </a:rPr>
              <a:t>Бі</a:t>
            </a:r>
            <a:r>
              <a:rPr lang="uk-UA" sz="3200" dirty="0">
                <a:latin typeface="Arial" panose="020B0604020202020204" pitchFamily="34" charset="0"/>
                <a:cs typeface="Arial" panose="020B0604020202020204" pitchFamily="34" charset="0"/>
              </a:rPr>
              <a:t>-Зет)</a:t>
            </a:r>
          </a:p>
        </p:txBody>
      </p:sp>
    </p:spTree>
    <p:extLst>
      <p:ext uri="{BB962C8B-B14F-4D97-AF65-F5344CB8AC3E}">
        <p14:creationId xmlns:p14="http://schemas.microsoft.com/office/powerpoint/2010/main" val="5016119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B1E663A-403A-4B3F-B6F3-D6C00D560363}"/>
              </a:ext>
            </a:extLst>
          </p:cNvPr>
          <p:cNvSpPr>
            <a:spLocks noGrp="1"/>
          </p:cNvSpPr>
          <p:nvPr>
            <p:ph type="title"/>
          </p:nvPr>
        </p:nvSpPr>
        <p:spPr/>
        <p:txBody>
          <a:bodyPr/>
          <a:lstStyle/>
          <a:p>
            <a:r>
              <a:rPr lang="uk-UA" sz="4400" b="1" dirty="0">
                <a:solidFill>
                  <a:srgbClr val="C00000"/>
                </a:solidFill>
                <a:latin typeface="Arial" panose="020B0604020202020204" pitchFamily="34" charset="0"/>
                <a:cs typeface="Arial" panose="020B0604020202020204" pitchFamily="34" charset="0"/>
              </a:rPr>
              <a:t>КЛАСИФІКАЦІЯ ХІМІЧНОЇ ЗБРОЇ: </a:t>
            </a:r>
            <a:r>
              <a:rPr lang="uk-UA" b="1" dirty="0">
                <a:solidFill>
                  <a:srgbClr val="C00000"/>
                </a:solidFill>
                <a:latin typeface="Arial" panose="020B0604020202020204" pitchFamily="34" charset="0"/>
                <a:cs typeface="Arial" panose="020B0604020202020204" pitchFamily="34" charset="0"/>
              </a:rPr>
              <a:t>Тактична</a:t>
            </a:r>
            <a:r>
              <a:rPr lang="uk-UA" sz="4400" b="1" dirty="0">
                <a:solidFill>
                  <a:srgbClr val="C00000"/>
                </a:solidFill>
                <a:latin typeface="Arial" panose="020B0604020202020204" pitchFamily="34" charset="0"/>
                <a:cs typeface="Arial" panose="020B0604020202020204" pitchFamily="34" charset="0"/>
              </a:rPr>
              <a:t> </a:t>
            </a:r>
            <a:endParaRPr lang="uk-UA" dirty="0">
              <a:solidFill>
                <a:srgbClr val="C00000"/>
              </a:solidFill>
            </a:endParaRPr>
          </a:p>
        </p:txBody>
      </p:sp>
      <p:sp>
        <p:nvSpPr>
          <p:cNvPr id="3" name="Місце для вмісту 2">
            <a:extLst>
              <a:ext uri="{FF2B5EF4-FFF2-40B4-BE49-F238E27FC236}">
                <a16:creationId xmlns:a16="http://schemas.microsoft.com/office/drawing/2014/main" id="{6A44CDC5-20EF-44DE-898F-E9347BFDF20D}"/>
              </a:ext>
            </a:extLst>
          </p:cNvPr>
          <p:cNvSpPr>
            <a:spLocks noGrp="1"/>
          </p:cNvSpPr>
          <p:nvPr>
            <p:ph idx="1"/>
          </p:nvPr>
        </p:nvSpPr>
        <p:spPr/>
        <p:txBody>
          <a:bodyPr>
            <a:normAutofit/>
          </a:bodyPr>
          <a:lstStyle/>
          <a:p>
            <a:r>
              <a:rPr lang="uk-UA" sz="3200" dirty="0" err="1">
                <a:latin typeface="Arial" panose="020B0604020202020204" pitchFamily="34" charset="0"/>
                <a:cs typeface="Arial" panose="020B0604020202020204" pitchFamily="34" charset="0"/>
              </a:rPr>
              <a:t>Смертельнодіючі</a:t>
            </a:r>
            <a:r>
              <a:rPr lang="uk-UA" sz="3200" dirty="0">
                <a:latin typeface="Arial" panose="020B0604020202020204" pitchFamily="34" charset="0"/>
                <a:cs typeface="Arial" panose="020B0604020202020204" pitchFamily="34" charset="0"/>
              </a:rPr>
              <a:t> ОР</a:t>
            </a:r>
          </a:p>
          <a:p>
            <a:r>
              <a:rPr lang="uk-UA" sz="3200" dirty="0">
                <a:latin typeface="Arial" panose="020B0604020202020204" pitchFamily="34" charset="0"/>
                <a:cs typeface="Arial" panose="020B0604020202020204" pitchFamily="34" charset="0"/>
              </a:rPr>
              <a:t>Подразнювальні ОР</a:t>
            </a:r>
          </a:p>
          <a:p>
            <a:r>
              <a:rPr lang="uk-UA" sz="3200" dirty="0">
                <a:latin typeface="Arial" panose="020B0604020202020204" pitchFamily="34" charset="0"/>
                <a:cs typeface="Arial" panose="020B0604020202020204" pitchFamily="34" charset="0"/>
              </a:rPr>
              <a:t>ОР, які тимчасово виводять із ладу особовий склад</a:t>
            </a:r>
          </a:p>
        </p:txBody>
      </p:sp>
    </p:spTree>
    <p:extLst>
      <p:ext uri="{BB962C8B-B14F-4D97-AF65-F5344CB8AC3E}">
        <p14:creationId xmlns:p14="http://schemas.microsoft.com/office/powerpoint/2010/main" val="37429233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FF1E8A0-6576-4AAA-AF00-1F78369B987C}"/>
              </a:ext>
            </a:extLst>
          </p:cNvPr>
          <p:cNvSpPr>
            <a:spLocks noGrp="1"/>
          </p:cNvSpPr>
          <p:nvPr>
            <p:ph type="title"/>
          </p:nvPr>
        </p:nvSpPr>
        <p:spPr/>
        <p:txBody>
          <a:bodyPr/>
          <a:lstStyle/>
          <a:p>
            <a:r>
              <a:rPr lang="uk-UA" sz="4400" b="1" dirty="0">
                <a:solidFill>
                  <a:srgbClr val="C00000"/>
                </a:solidFill>
                <a:latin typeface="Arial" panose="020B0604020202020204" pitchFamily="34" charset="0"/>
                <a:cs typeface="Arial" panose="020B0604020202020204" pitchFamily="34" charset="0"/>
              </a:rPr>
              <a:t>КЛАСИФІКАЦІЯ ХІМІЧНОЇ ЗБРОЇ: з</a:t>
            </a:r>
            <a:r>
              <a:rPr lang="uk-UA" dirty="0">
                <a:solidFill>
                  <a:srgbClr val="C00000"/>
                </a:solidFill>
                <a:latin typeface="Arial" panose="020B0604020202020204" pitchFamily="34" charset="0"/>
                <a:cs typeface="Arial" panose="020B0604020202020204" pitchFamily="34" charset="0"/>
              </a:rPr>
              <a:t>а </a:t>
            </a:r>
            <a:r>
              <a:rPr lang="uk-UA" b="1" dirty="0">
                <a:solidFill>
                  <a:srgbClr val="C00000"/>
                </a:solidFill>
                <a:latin typeface="Arial" panose="020B0604020202020204" pitchFamily="34" charset="0"/>
                <a:cs typeface="Arial" panose="020B0604020202020204" pitchFamily="34" charset="0"/>
              </a:rPr>
              <a:t>поведінкою на місцевості</a:t>
            </a:r>
            <a:r>
              <a:rPr lang="uk-UA" sz="4400" b="1" dirty="0">
                <a:solidFill>
                  <a:srgbClr val="C00000"/>
                </a:solidFill>
                <a:latin typeface="Arial" panose="020B0604020202020204" pitchFamily="34" charset="0"/>
                <a:cs typeface="Arial" panose="020B0604020202020204" pitchFamily="34" charset="0"/>
              </a:rPr>
              <a:t> </a:t>
            </a:r>
            <a:endParaRPr lang="uk-UA" dirty="0">
              <a:solidFill>
                <a:srgbClr val="C00000"/>
              </a:solidFill>
            </a:endParaRPr>
          </a:p>
        </p:txBody>
      </p:sp>
      <p:sp>
        <p:nvSpPr>
          <p:cNvPr id="3" name="Місце для вмісту 2">
            <a:extLst>
              <a:ext uri="{FF2B5EF4-FFF2-40B4-BE49-F238E27FC236}">
                <a16:creationId xmlns:a16="http://schemas.microsoft.com/office/drawing/2014/main" id="{9D4F21B8-2ADC-49E6-8219-DCA3D28F275E}"/>
              </a:ext>
            </a:extLst>
          </p:cNvPr>
          <p:cNvSpPr>
            <a:spLocks noGrp="1"/>
          </p:cNvSpPr>
          <p:nvPr>
            <p:ph idx="1"/>
          </p:nvPr>
        </p:nvSpPr>
        <p:spPr/>
        <p:txBody>
          <a:bodyPr>
            <a:normAutofit/>
          </a:bodyPr>
          <a:lstStyle/>
          <a:p>
            <a:r>
              <a:rPr lang="uk-UA" sz="3200" b="1" dirty="0">
                <a:latin typeface="Arial" panose="020B0604020202020204" pitchFamily="34" charset="0"/>
                <a:cs typeface="Arial" panose="020B0604020202020204" pitchFamily="34" charset="0"/>
              </a:rPr>
              <a:t>Стійкі</a:t>
            </a:r>
            <a:r>
              <a:rPr lang="uk-UA" sz="3200" dirty="0">
                <a:latin typeface="Arial" panose="020B0604020202020204" pitchFamily="34" charset="0"/>
                <a:cs typeface="Arial" panose="020B0604020202020204" pitchFamily="34" charset="0"/>
              </a:rPr>
              <a:t> ОР (СОР) – більше 1 години від використання (зарин, </a:t>
            </a:r>
            <a:r>
              <a:rPr lang="uk-UA" sz="3200" dirty="0" err="1">
                <a:latin typeface="Arial" panose="020B0604020202020204" pitchFamily="34" charset="0"/>
                <a:cs typeface="Arial" panose="020B0604020202020204" pitchFamily="34" charset="0"/>
              </a:rPr>
              <a:t>заман</a:t>
            </a:r>
            <a:r>
              <a:rPr lang="uk-UA" sz="3200" dirty="0">
                <a:latin typeface="Arial" panose="020B0604020202020204" pitchFamily="34" charset="0"/>
                <a:cs typeface="Arial" panose="020B0604020202020204" pitchFamily="34" charset="0"/>
              </a:rPr>
              <a:t>, іприт, люїзит)</a:t>
            </a:r>
          </a:p>
          <a:p>
            <a:r>
              <a:rPr lang="uk-UA" sz="3200" b="1" dirty="0">
                <a:latin typeface="Arial" panose="020B0604020202020204" pitchFamily="34" charset="0"/>
                <a:cs typeface="Arial" panose="020B0604020202020204" pitchFamily="34" charset="0"/>
              </a:rPr>
              <a:t>Нестійкі</a:t>
            </a:r>
            <a:r>
              <a:rPr lang="uk-UA" sz="3200" dirty="0">
                <a:latin typeface="Arial" panose="020B0604020202020204" pitchFamily="34" charset="0"/>
                <a:cs typeface="Arial" panose="020B0604020202020204" pitchFamily="34" charset="0"/>
              </a:rPr>
              <a:t> ОР (НОР) – до години, швидко випаровуються (фосген, </a:t>
            </a:r>
            <a:r>
              <a:rPr lang="uk-UA" sz="3200" dirty="0" err="1">
                <a:latin typeface="Arial" panose="020B0604020202020204" pitchFamily="34" charset="0"/>
                <a:cs typeface="Arial" panose="020B0604020202020204" pitchFamily="34" charset="0"/>
              </a:rPr>
              <a:t>синільна</a:t>
            </a:r>
            <a:r>
              <a:rPr lang="uk-UA" sz="3200" dirty="0">
                <a:latin typeface="Arial" panose="020B0604020202020204" pitchFamily="34" charset="0"/>
                <a:cs typeface="Arial" panose="020B0604020202020204" pitchFamily="34" charset="0"/>
              </a:rPr>
              <a:t> кислота, </a:t>
            </a:r>
            <a:r>
              <a:rPr lang="uk-UA" sz="3200" dirty="0" err="1">
                <a:latin typeface="Arial" panose="020B0604020202020204" pitchFamily="34" charset="0"/>
                <a:cs typeface="Arial" panose="020B0604020202020204" pitchFamily="34" charset="0"/>
              </a:rPr>
              <a:t>хлороціан</a:t>
            </a:r>
            <a:r>
              <a:rPr lang="uk-UA" sz="320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20317442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559D382-14AC-4C55-8408-CA251D09138F}"/>
              </a:ext>
            </a:extLst>
          </p:cNvPr>
          <p:cNvSpPr>
            <a:spLocks noGrp="1"/>
          </p:cNvSpPr>
          <p:nvPr>
            <p:ph type="title"/>
          </p:nvPr>
        </p:nvSpPr>
        <p:spPr/>
        <p:txBody>
          <a:bodyPr>
            <a:normAutofit/>
          </a:bodyPr>
          <a:lstStyle/>
          <a:p>
            <a:r>
              <a:rPr lang="uk-UA" sz="4400" b="1" dirty="0">
                <a:solidFill>
                  <a:srgbClr val="C00000"/>
                </a:solidFill>
                <a:latin typeface="Arial" panose="020B0604020202020204" pitchFamily="34" charset="0"/>
                <a:cs typeface="Arial" panose="020B0604020202020204" pitchFamily="34" charset="0"/>
              </a:rPr>
              <a:t>КЛАСИФІКАЦІЯ ХІМІЧНОЇ ЗБРОЇ: </a:t>
            </a:r>
            <a:r>
              <a:rPr lang="uk-UA" dirty="0">
                <a:solidFill>
                  <a:srgbClr val="C00000"/>
                </a:solidFill>
                <a:latin typeface="Arial" panose="020B0604020202020204" pitchFamily="34" charset="0"/>
                <a:cs typeface="Arial" panose="020B0604020202020204" pitchFamily="34" charset="0"/>
              </a:rPr>
              <a:t>За </a:t>
            </a:r>
            <a:r>
              <a:rPr lang="uk-UA" b="1" dirty="0">
                <a:solidFill>
                  <a:srgbClr val="C00000"/>
                </a:solidFill>
                <a:latin typeface="Arial" panose="020B0604020202020204" pitchFamily="34" charset="0"/>
                <a:cs typeface="Arial" panose="020B0604020202020204" pitchFamily="34" charset="0"/>
              </a:rPr>
              <a:t>швидкістю дії</a:t>
            </a:r>
            <a:endParaRPr lang="uk-UA" dirty="0">
              <a:solidFill>
                <a:srgbClr val="C00000"/>
              </a:solidFill>
            </a:endParaRPr>
          </a:p>
        </p:txBody>
      </p:sp>
      <p:sp>
        <p:nvSpPr>
          <p:cNvPr id="3" name="Місце для вмісту 2">
            <a:extLst>
              <a:ext uri="{FF2B5EF4-FFF2-40B4-BE49-F238E27FC236}">
                <a16:creationId xmlns:a16="http://schemas.microsoft.com/office/drawing/2014/main" id="{096A2DE5-9929-4D83-A790-21A7F7781F0B}"/>
              </a:ext>
            </a:extLst>
          </p:cNvPr>
          <p:cNvSpPr>
            <a:spLocks noGrp="1"/>
          </p:cNvSpPr>
          <p:nvPr>
            <p:ph idx="1"/>
          </p:nvPr>
        </p:nvSpPr>
        <p:spPr/>
        <p:txBody>
          <a:bodyPr>
            <a:normAutofit/>
          </a:bodyPr>
          <a:lstStyle/>
          <a:p>
            <a:r>
              <a:rPr lang="uk-UA" sz="3200" b="1" dirty="0">
                <a:latin typeface="Arial" panose="020B0604020202020204" pitchFamily="34" charset="0"/>
                <a:cs typeface="Arial" panose="020B0604020202020204" pitchFamily="34" charset="0"/>
              </a:rPr>
              <a:t>Швидкодіючі</a:t>
            </a:r>
            <a:r>
              <a:rPr lang="uk-UA" sz="3200" dirty="0">
                <a:latin typeface="Arial" panose="020B0604020202020204" pitchFamily="34" charset="0"/>
                <a:cs typeface="Arial" panose="020B0604020202020204" pitchFamily="34" charset="0"/>
              </a:rPr>
              <a:t> – інгаляційне ураження, у першу годину від використання, немає прихованого періоду  (зарин, </a:t>
            </a:r>
            <a:r>
              <a:rPr lang="uk-UA" sz="3200" dirty="0" err="1">
                <a:latin typeface="Arial" panose="020B0604020202020204" pitchFamily="34" charset="0"/>
                <a:cs typeface="Arial" panose="020B0604020202020204" pitchFamily="34" charset="0"/>
              </a:rPr>
              <a:t>заман</a:t>
            </a:r>
            <a:r>
              <a:rPr lang="uk-UA" sz="3200" dirty="0">
                <a:latin typeface="Arial" panose="020B0604020202020204" pitchFamily="34" charset="0"/>
                <a:cs typeface="Arial" panose="020B0604020202020204" pitchFamily="34" charset="0"/>
              </a:rPr>
              <a:t>)</a:t>
            </a:r>
          </a:p>
          <a:p>
            <a:r>
              <a:rPr lang="uk-UA" sz="3200" b="1" dirty="0">
                <a:latin typeface="Arial" panose="020B0604020202020204" pitchFamily="34" charset="0"/>
                <a:cs typeface="Arial" panose="020B0604020202020204" pitchFamily="34" charset="0"/>
              </a:rPr>
              <a:t>Сповільненої дії </a:t>
            </a:r>
            <a:r>
              <a:rPr lang="uk-UA" sz="3200" dirty="0">
                <a:latin typeface="Arial" panose="020B0604020202020204" pitchFamily="34" charset="0"/>
                <a:cs typeface="Arial" panose="020B0604020202020204" pitchFamily="34" charset="0"/>
              </a:rPr>
              <a:t>– є прихований період, контактні шкірні (іприт, фосген)</a:t>
            </a:r>
          </a:p>
        </p:txBody>
      </p:sp>
    </p:spTree>
    <p:extLst>
      <p:ext uri="{BB962C8B-B14F-4D97-AF65-F5344CB8AC3E}">
        <p14:creationId xmlns:p14="http://schemas.microsoft.com/office/powerpoint/2010/main" val="27023426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8A0EC88-5EDA-4E2E-8C89-C918F71B6CAA}"/>
              </a:ext>
            </a:extLst>
          </p:cNvPr>
          <p:cNvSpPr>
            <a:spLocks noGrp="1"/>
          </p:cNvSpPr>
          <p:nvPr>
            <p:ph type="title"/>
          </p:nvPr>
        </p:nvSpPr>
        <p:spPr/>
        <p:txBody>
          <a:bodyPr/>
          <a:lstStyle/>
          <a:p>
            <a:r>
              <a:rPr lang="uk-UA" sz="4400" b="1" dirty="0">
                <a:solidFill>
                  <a:srgbClr val="C00000"/>
                </a:solidFill>
                <a:latin typeface="Arial" panose="020B0604020202020204" pitchFamily="34" charset="0"/>
                <a:cs typeface="Arial" panose="020B0604020202020204" pitchFamily="34" charset="0"/>
              </a:rPr>
              <a:t>КЛАСИФІКАЦІЯ ХІМІЧНОЇ ЗБРОЇ: за рівнем виробництва і запасів</a:t>
            </a:r>
            <a:endParaRPr lang="uk-UA" dirty="0">
              <a:solidFill>
                <a:srgbClr val="C00000"/>
              </a:solidFill>
            </a:endParaRPr>
          </a:p>
        </p:txBody>
      </p:sp>
      <p:sp>
        <p:nvSpPr>
          <p:cNvPr id="3" name="Місце для вмісту 2">
            <a:extLst>
              <a:ext uri="{FF2B5EF4-FFF2-40B4-BE49-F238E27FC236}">
                <a16:creationId xmlns:a16="http://schemas.microsoft.com/office/drawing/2014/main" id="{2E4F8329-24FB-43E0-9074-12D87D76B06C}"/>
              </a:ext>
            </a:extLst>
          </p:cNvPr>
          <p:cNvSpPr>
            <a:spLocks noGrp="1"/>
          </p:cNvSpPr>
          <p:nvPr>
            <p:ph idx="1"/>
          </p:nvPr>
        </p:nvSpPr>
        <p:spPr/>
        <p:txBody>
          <a:bodyPr/>
          <a:lstStyle/>
          <a:p>
            <a:r>
              <a:rPr lang="uk-UA" sz="3200" b="1" dirty="0">
                <a:latin typeface="Arial" panose="020B0604020202020204" pitchFamily="34" charset="0"/>
                <a:cs typeface="Arial" panose="020B0604020202020204" pitchFamily="34" charset="0"/>
              </a:rPr>
              <a:t>Табельні</a:t>
            </a:r>
            <a:r>
              <a:rPr lang="uk-UA" sz="3200" dirty="0">
                <a:latin typeface="Arial" panose="020B0604020202020204" pitchFamily="34" charset="0"/>
                <a:cs typeface="Arial" panose="020B0604020202020204" pitchFamily="34" charset="0"/>
              </a:rPr>
              <a:t> ОР, що є на озброєні (зарин, іприт)</a:t>
            </a:r>
          </a:p>
          <a:p>
            <a:r>
              <a:rPr lang="uk-UA" sz="3200" b="1" dirty="0">
                <a:latin typeface="Arial" panose="020B0604020202020204" pitchFamily="34" charset="0"/>
                <a:cs typeface="Arial" panose="020B0604020202020204" pitchFamily="34" charset="0"/>
              </a:rPr>
              <a:t>Резервні</a:t>
            </a:r>
            <a:r>
              <a:rPr lang="uk-UA" sz="3200" dirty="0">
                <a:latin typeface="Arial" panose="020B0604020202020204" pitchFamily="34" charset="0"/>
                <a:cs typeface="Arial" panose="020B0604020202020204" pitchFamily="34" charset="0"/>
              </a:rPr>
              <a:t> ОР, які не виробляють, але за потреби можуть (фосген, синильна кислота)</a:t>
            </a:r>
          </a:p>
          <a:p>
            <a:pPr marL="0" indent="0">
              <a:buNone/>
            </a:pPr>
            <a:endParaRPr lang="uk-UA" dirty="0"/>
          </a:p>
        </p:txBody>
      </p:sp>
    </p:spTree>
    <p:extLst>
      <p:ext uri="{BB962C8B-B14F-4D97-AF65-F5344CB8AC3E}">
        <p14:creationId xmlns:p14="http://schemas.microsoft.com/office/powerpoint/2010/main" val="2725188339"/>
      </p:ext>
    </p:extLst>
  </p:cSld>
  <p:clrMapOvr>
    <a:masterClrMapping/>
  </p:clrMapOvr>
</p:sld>
</file>

<file path=ppt/theme/theme1.xml><?xml version="1.0" encoding="utf-8"?>
<a:theme xmlns:a="http://schemas.openxmlformats.org/drawingml/2006/main" name="Тема Office">
  <a:themeElements>
    <a:clrScheme name="Офіс">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Офіс">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Офіс">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436</TotalTime>
  <Words>3478</Words>
  <Application>Microsoft Office PowerPoint</Application>
  <PresentationFormat>Широкий екран</PresentationFormat>
  <Paragraphs>270</Paragraphs>
  <Slides>37</Slides>
  <Notes>0</Notes>
  <HiddenSlides>0</HiddenSlides>
  <MMClips>0</MMClips>
  <ScaleCrop>false</ScaleCrop>
  <HeadingPairs>
    <vt:vector size="6" baseType="variant">
      <vt:variant>
        <vt:lpstr>Використані шрифти</vt:lpstr>
      </vt:variant>
      <vt:variant>
        <vt:i4>5</vt:i4>
      </vt:variant>
      <vt:variant>
        <vt:lpstr>Тема</vt:lpstr>
      </vt:variant>
      <vt:variant>
        <vt:i4>1</vt:i4>
      </vt:variant>
      <vt:variant>
        <vt:lpstr>Заголовки слайдів</vt:lpstr>
      </vt:variant>
      <vt:variant>
        <vt:i4>37</vt:i4>
      </vt:variant>
    </vt:vector>
  </HeadingPairs>
  <TitlesOfParts>
    <vt:vector size="43" baseType="lpstr">
      <vt:lpstr>Arial</vt:lpstr>
      <vt:lpstr>Calibri</vt:lpstr>
      <vt:lpstr>Calibri Light</vt:lpstr>
      <vt:lpstr>Tahoma</vt:lpstr>
      <vt:lpstr>Wingdings</vt:lpstr>
      <vt:lpstr>Тема Office</vt:lpstr>
      <vt:lpstr>НЕБЕЗПЕЧНІ ХІМІЧНІ РЕЧОВИНИ</vt:lpstr>
      <vt:lpstr>ПЛАН </vt:lpstr>
      <vt:lpstr>ЗАГАЛЬНА ХАРАКТЕРИСТИКА ХІМІЧНОЇ ЗБРОЇ</vt:lpstr>
      <vt:lpstr>КЛАСИФІКАЦІЯ ХІМІЧНОЇ ЗБРОЇ</vt:lpstr>
      <vt:lpstr>КЛАСИФІКАЦІЯ ХІМІЧНОЇ ЗБРОЇ: Токсикологічна</vt:lpstr>
      <vt:lpstr>КЛАСИФІКАЦІЯ ХІМІЧНОЇ ЗБРОЇ: Тактична </vt:lpstr>
      <vt:lpstr>КЛАСИФІКАЦІЯ ХІМІЧНОЇ ЗБРОЇ: за поведінкою на місцевості </vt:lpstr>
      <vt:lpstr>КЛАСИФІКАЦІЯ ХІМІЧНОЇ ЗБРОЇ: За швидкістю дії</vt:lpstr>
      <vt:lpstr>КЛАСИФІКАЦІЯ ХІМІЧНОЇ ЗБРОЇ: за рівнем виробництва і запасів</vt:lpstr>
      <vt:lpstr>ФІЗИКО-ХІМІЧНІ ВЛАСТИВОСТІ ОР</vt:lpstr>
      <vt:lpstr>ПРИНЦИПИ МЕДИЧНОЇ ДОПОМОГИ УРАЖЕНИМ</vt:lpstr>
      <vt:lpstr>Презентація PowerPoint</vt:lpstr>
      <vt:lpstr>Клас небезпеки НХР за ступенем дії на організм людини </vt:lpstr>
      <vt:lpstr>СИНДРОМОНОЛОГІЧНА КЛАСИФІКАЦІЯ МАСОВИХ ХІМІЧНИХ ОТРУЄНЬ</vt:lpstr>
      <vt:lpstr>КЛАСИФІКАЦІЯ МАСОВИХ ХІМІЧНИХ ОТРУЄНЬ за ЛОКАЛІЗАЦІЄЮ</vt:lpstr>
      <vt:lpstr>НАЙНЕБЕЗПЕЧНІШІ (НАДЗВИЧАЙНО І ВИСОКОТОКСИЧНИХ) ХІМІЧНІ РЕЧОВИНИ</vt:lpstr>
      <vt:lpstr>СИЛЬНО ТОКСИЧНІ ХІМІЧНІ РЕЧОВИНИ</vt:lpstr>
      <vt:lpstr>ПОМІРНО ТОКСИЧНІ, МАЛО ТОКСИЧНІ, ПРАКТИЧНО НЕ ТОКСИЧНИХ ХІМІЧНИХ РЕЧОВИН</vt:lpstr>
      <vt:lpstr>РОЗПОДІЛ ПЕСТИЦИДІВ ЗА ХІМІЧНИМ СКЛАДОМ</vt:lpstr>
      <vt:lpstr>НЕБЕЗПЕЧНІ ХІМІЧНІ РЕЧОВИНИ (НХР) та ОБ’ЄКТИ</vt:lpstr>
      <vt:lpstr>ФІЗИКО-ХІМІЧНІ ВЛАСТИВОСТІ НХР</vt:lpstr>
      <vt:lpstr>ФІЗИКО-ХІМІЧНІ ВЛАСТИВОСТІ НХР</vt:lpstr>
      <vt:lpstr>ОСЕРЕДОК ХІМІЧНОГО УРАЖЕННЯ СДОР</vt:lpstr>
      <vt:lpstr>ОСЕРЕДОК ХІМІЧНОГО УРАЖЕННЯ СДОР (продовження)</vt:lpstr>
      <vt:lpstr>ОСЕРЕДОК ХІМІЧНОГО УРАЖЕННЯ СДОР (продовження)</vt:lpstr>
      <vt:lpstr>ОСЕРЕДОК ХІМІЧНОГО УРАЖЕННЯ СДОР: МЕДИКО-ТАКТИЧНА ХАРАКТЕРИСТИКА</vt:lpstr>
      <vt:lpstr>ОПЕРАТИВНІ РОЗРАХУНКИ СТРУКТУРИ ВТРАТ</vt:lpstr>
      <vt:lpstr>Порівняльні фізико-хімічні характеристики основних НХР: Хлор</vt:lpstr>
      <vt:lpstr>Порівняльні фізико-хімічні характеристики основних НХР: АМІАК (NH3)</vt:lpstr>
      <vt:lpstr>Порівняльні фізико-хімічні характеристики основних НХР: СІРЧИСТИЙ АНГІДРИД (SO2)</vt:lpstr>
      <vt:lpstr>Порівняльні фізико-хімічні характеристики основних НХР: СІРКОВОДЕНЬ (H2S)</vt:lpstr>
      <vt:lpstr>Порівняльні фізико-хімічні характеристики основних НХР: АЗОТНА КИСЛОТА (HNO3)</vt:lpstr>
      <vt:lpstr>Порівняльні фізико-хімічні характеристики основних НХР: СІРЧАНА КИСЛОТА (H2SO4)</vt:lpstr>
      <vt:lpstr>Порівняльні фізико-хімічні характеристики основних НХР: СОЛЯНА (хлористоводнева) КИСЛОТА (HCl)</vt:lpstr>
      <vt:lpstr>Рекомендації щодо основних НХР</vt:lpstr>
      <vt:lpstr>Рекомендації щодо основних НХР</vt:lpstr>
      <vt:lpstr>Способи зберігання НХР на складах підприємств</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НЕБЕЗПЕЧНІ ХІМІЧНІ РЕЧОВИНИ</dc:title>
  <dc:creator>Наталя Виноград</dc:creator>
  <cp:lastModifiedBy>Наталя Виноград</cp:lastModifiedBy>
  <cp:revision>9</cp:revision>
  <dcterms:created xsi:type="dcterms:W3CDTF">2022-02-27T17:53:46Z</dcterms:created>
  <dcterms:modified xsi:type="dcterms:W3CDTF">2022-02-28T13:31:20Z</dcterms:modified>
</cp:coreProperties>
</file>